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20" r:id="rId5"/>
    <p:sldMasterId id="2147483732" r:id="rId6"/>
  </p:sldMasterIdLst>
  <p:notesMasterIdLst>
    <p:notesMasterId r:id="rId28"/>
  </p:notesMasterIdLst>
  <p:sldIdLst>
    <p:sldId id="326" r:id="rId7"/>
    <p:sldId id="314" r:id="rId8"/>
    <p:sldId id="338" r:id="rId9"/>
    <p:sldId id="320" r:id="rId10"/>
    <p:sldId id="318" r:id="rId11"/>
    <p:sldId id="327" r:id="rId12"/>
    <p:sldId id="328" r:id="rId13"/>
    <p:sldId id="282" r:id="rId14"/>
    <p:sldId id="286" r:id="rId15"/>
    <p:sldId id="330" r:id="rId16"/>
    <p:sldId id="322" r:id="rId17"/>
    <p:sldId id="323" r:id="rId18"/>
    <p:sldId id="334" r:id="rId19"/>
    <p:sldId id="335" r:id="rId20"/>
    <p:sldId id="339" r:id="rId21"/>
    <p:sldId id="340" r:id="rId22"/>
    <p:sldId id="341" r:id="rId23"/>
    <p:sldId id="336" r:id="rId24"/>
    <p:sldId id="337" r:id="rId25"/>
    <p:sldId id="331" r:id="rId26"/>
    <p:sldId id="325" r:id="rId27"/>
  </p:sldIdLst>
  <p:sldSz cx="9144000" cy="5143500" type="screen16x9"/>
  <p:notesSz cx="6805613" cy="9939338"/>
  <p:defaultTextStyle>
    <a:defPPr>
      <a:defRPr lang="ru-RU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96"/>
    <a:srgbClr val="3119E1"/>
    <a:srgbClr val="00CC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054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-41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vyakubenko\Desktop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606611105141326E-2"/>
          <c:y val="3.8564911438411606E-2"/>
          <c:w val="0.89749123958904387"/>
          <c:h val="0.7946505447807386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2525FF"/>
                </a:gs>
                <a:gs pos="100000">
                  <a:srgbClr val="2525FF"/>
                </a:gs>
                <a:gs pos="29000">
                  <a:srgbClr val="B1B1FF"/>
                </a:gs>
                <a:gs pos="66000">
                  <a:srgbClr val="BBBBFF"/>
                </a:gs>
                <a:gs pos="48000">
                  <a:srgbClr val="8064A2">
                    <a:lumMod val="20000"/>
                    <a:lumOff val="80000"/>
                  </a:srgbClr>
                </a:gs>
              </a:gsLst>
              <a:lin ang="18900000" scaled="1"/>
              <a:tileRect/>
            </a:gradFill>
            <a:ln w="26466">
              <a:solidFill>
                <a:schemeClr val="tx2">
                  <a:lumMod val="75000"/>
                </a:schemeClr>
              </a:solidFill>
            </a:ln>
          </c:spPr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2525FF"/>
                  </a:gs>
                  <a:gs pos="100000">
                    <a:srgbClr val="2525FF"/>
                  </a:gs>
                  <a:gs pos="29000">
                    <a:srgbClr val="B1B1FF"/>
                  </a:gs>
                  <a:gs pos="66000">
                    <a:srgbClr val="BBBBFF"/>
                  </a:gs>
                  <a:gs pos="48000">
                    <a:srgbClr val="8064A2">
                      <a:lumMod val="20000"/>
                      <a:lumOff val="80000"/>
                    </a:srgbClr>
                  </a:gs>
                </a:gsLst>
                <a:lin ang="18900000" scaled="1"/>
              </a:gradFill>
              <a:ln w="26466">
                <a:solidFill>
                  <a:schemeClr val="tx2">
                    <a:lumMod val="7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0"/>
                  <c:y val="-2.6554436420420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885705944870035E-17"/>
                  <c:y val="-3.5405915227226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732079940729901E-2"/>
                  <c:y val="-2.6554436420420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198589933321086E-2"/>
                  <c:y val="-3.5405915227226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8660399703649507E-3"/>
                  <c:y val="-5.3108872840840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4665099925912377E-2"/>
                  <c:y val="4.8683133437436944E-2"/>
                </c:manualLayout>
              </c:layout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1732079940729901E-2"/>
                  <c:y val="3.0980175823823512E-2"/>
                </c:manualLayout>
              </c:layout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1732079940730009E-2"/>
                  <c:y val="3.983165463063023E-2"/>
                </c:manualLayout>
              </c:layout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Лист1!$A$3:$A$10</c:f>
              <c:strCache>
                <c:ptCount val="8"/>
                <c:pt idx="0">
                  <c:v>2010 г. Факт</c:v>
                </c:pt>
                <c:pt idx="1">
                  <c:v>2011 г. Факт</c:v>
                </c:pt>
                <c:pt idx="2">
                  <c:v>2012 г. Факт</c:v>
                </c:pt>
                <c:pt idx="3">
                  <c:v>2013 г. Факт</c:v>
                </c:pt>
                <c:pt idx="4">
                  <c:v>2014 г. Факт</c:v>
                </c:pt>
                <c:pt idx="5">
                  <c:v>2015 г. Факт</c:v>
                </c:pt>
                <c:pt idx="6">
                  <c:v>2016 г. Прогноз</c:v>
                </c:pt>
                <c:pt idx="7">
                  <c:v>2017 г. Прогноз</c:v>
                </c:pt>
              </c:strCache>
            </c:strRef>
          </c:cat>
          <c:val>
            <c:numRef>
              <c:f>Лист1!$B$3:$B$10</c:f>
              <c:numCache>
                <c:formatCode>0.0</c:formatCode>
                <c:ptCount val="8"/>
                <c:pt idx="0">
                  <c:v>22.1</c:v>
                </c:pt>
                <c:pt idx="1">
                  <c:v>23.9</c:v>
                </c:pt>
                <c:pt idx="2">
                  <c:v>29.9</c:v>
                </c:pt>
                <c:pt idx="3">
                  <c:v>37.4</c:v>
                </c:pt>
                <c:pt idx="4">
                  <c:v>47.540024189992067</c:v>
                </c:pt>
                <c:pt idx="5">
                  <c:v>65.400000000000006</c:v>
                </c:pt>
                <c:pt idx="6">
                  <c:v>67.8</c:v>
                </c:pt>
                <c:pt idx="7">
                  <c:v>71.2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gapDepth val="12"/>
        <c:shape val="box"/>
        <c:axId val="116898432"/>
        <c:axId val="43343232"/>
        <c:axId val="0"/>
      </c:bar3DChart>
      <c:catAx>
        <c:axId val="116898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3343232"/>
        <c:crosses val="autoZero"/>
        <c:auto val="1"/>
        <c:lblAlgn val="ctr"/>
        <c:lblOffset val="100"/>
        <c:noMultiLvlLbl val="0"/>
      </c:catAx>
      <c:valAx>
        <c:axId val="43343232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</a:ln>
          </c:spPr>
        </c:majorGridlines>
        <c:numFmt formatCode="0.0" sourceLinked="1"/>
        <c:majorTickMark val="out"/>
        <c:minorTickMark val="none"/>
        <c:tickLblPos val="nextTo"/>
        <c:crossAx val="116898432"/>
        <c:crosses val="autoZero"/>
        <c:crossBetween val="between"/>
      </c:valAx>
      <c:spPr>
        <a:noFill/>
        <a:ln w="25490">
          <a:noFill/>
        </a:ln>
      </c:spPr>
    </c:plotArea>
    <c:plotVisOnly val="1"/>
    <c:dispBlanksAs val="gap"/>
    <c:showDLblsOverMax val="0"/>
  </c:chart>
  <c:txPr>
    <a:bodyPr/>
    <a:lstStyle/>
    <a:p>
      <a:pPr>
        <a:defRPr sz="1667" b="1"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20"/>
      <c:depthPercent val="10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109813731690326E-2"/>
          <c:y val="1.5138855816793454E-2"/>
          <c:w val="0.98089013013577586"/>
          <c:h val="0.97203654148661112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gradFill>
                <a:gsLst>
                  <a:gs pos="16000">
                    <a:schemeClr val="tx2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1"/>
            <c:bubble3D val="0"/>
            <c:spPr>
              <a:gradFill>
                <a:gsLst>
                  <a:gs pos="39000">
                    <a:schemeClr val="accent6">
                      <a:lumMod val="5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2"/>
            <c:bubble3D val="0"/>
            <c:spPr>
              <a:gradFill>
                <a:gsLst>
                  <a:gs pos="3900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3"/>
            <c:bubble3D val="0"/>
            <c:spPr>
              <a:gradFill>
                <a:gsLst>
                  <a:gs pos="39000">
                    <a:srgbClr val="92D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4"/>
            <c:bubble3D val="0"/>
            <c:spPr>
              <a:gradFill>
                <a:gsLst>
                  <a:gs pos="39000">
                    <a:schemeClr val="bg1">
                      <a:lumMod val="6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5"/>
            <c:bubble3D val="0"/>
            <c:spPr>
              <a:gradFill>
                <a:gsLst>
                  <a:gs pos="85000">
                    <a:schemeClr val="accent6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6"/>
            <c:bubble3D val="0"/>
            <c:spPr>
              <a:gradFill>
                <a:gsLst>
                  <a:gs pos="56000">
                    <a:schemeClr val="accent2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7"/>
            <c:bubble3D val="0"/>
            <c:spPr>
              <a:gradFill>
                <a:gsLst>
                  <a:gs pos="69000">
                    <a:schemeClr val="accent3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8"/>
            <c:bubble3D val="0"/>
            <c:spPr>
              <a:gradFill>
                <a:gsLst>
                  <a:gs pos="2000">
                    <a:srgbClr val="003296"/>
                  </a:gs>
                  <a:gs pos="76000">
                    <a:srgbClr val="1D9A78">
                      <a:tint val="23500"/>
                      <a:satMod val="160000"/>
                    </a:srgbClr>
                  </a:gs>
                </a:gsLst>
                <a:lin ang="5400000" scaled="0"/>
              </a:gradFill>
              <a:ln w="88900">
                <a:solidFill>
                  <a:sysClr val="window" lastClr="FFFFFF"/>
                </a:solidFill>
              </a:ln>
            </c:spPr>
          </c:dPt>
          <c:dPt>
            <c:idx val="9"/>
            <c:bubble3D val="0"/>
            <c:spPr>
              <a:gradFill>
                <a:gsLst>
                  <a:gs pos="16000">
                    <a:srgbClr val="FF0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10"/>
            <c:bubble3D val="0"/>
            <c:spPr>
              <a:gradFill>
                <a:gsLst>
                  <a:gs pos="16000">
                    <a:schemeClr val="accent5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11"/>
            <c:bubble3D val="0"/>
            <c:spPr>
              <a:gradFill>
                <a:gsLst>
                  <a:gs pos="16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12"/>
            <c:bubble3D val="0"/>
            <c:spPr>
              <a:gradFill>
                <a:gsLst>
                  <a:gs pos="16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13"/>
            <c:bubble3D val="0"/>
            <c:spPr>
              <a:gradFill>
                <a:gsLst>
                  <a:gs pos="16000">
                    <a:schemeClr val="bg2">
                      <a:lumMod val="5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14"/>
            <c:bubble3D val="0"/>
            <c:spPr>
              <a:gradFill>
                <a:gsLst>
                  <a:gs pos="1600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15"/>
            <c:bubble3D val="0"/>
            <c:spPr>
              <a:gradFill>
                <a:gsLst>
                  <a:gs pos="16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Lbls>
            <c:dLbl>
              <c:idx val="0"/>
              <c:layout>
                <c:manualLayout>
                  <c:x val="1.9051672499495274E-2"/>
                  <c:y val="-2.6771334856699577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1">
                        <a:solidFill>
                          <a:schemeClr val="tx1"/>
                        </a:solidFill>
                        <a:latin typeface="Cambria" pitchFamily="18" charset="0"/>
                      </a:rPr>
                      <a:t>ЗАО "СВЕТЛАНА-ЭП"</a:t>
                    </a:r>
                  </a:p>
                  <a:p>
                    <a:r>
                      <a:rPr lang="ru-RU" sz="1000" b="1">
                        <a:solidFill>
                          <a:schemeClr val="tx1"/>
                        </a:solidFill>
                        <a:latin typeface="Cambria" pitchFamily="18" charset="0"/>
                      </a:rPr>
                      <a:t>10,10%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6179018294555769"/>
                  <c:y val="-0.10316370441354621"/>
                </c:manualLayout>
              </c:layout>
              <c:tx>
                <c:rich>
                  <a:bodyPr/>
                  <a:lstStyle/>
                  <a:p>
                    <a:r>
                      <a:rPr lang="ru-RU" sz="1000" b="1">
                        <a:solidFill>
                          <a:schemeClr val="tx1"/>
                        </a:solidFill>
                        <a:latin typeface="Cambria" pitchFamily="18" charset="0"/>
                      </a:rPr>
                      <a:t>ОАО "НИИПП"</a:t>
                    </a:r>
                  </a:p>
                  <a:p>
                    <a:r>
                      <a:rPr lang="ru-RU" sz="1000" b="1">
                        <a:solidFill>
                          <a:schemeClr val="tx1"/>
                        </a:solidFill>
                        <a:latin typeface="Cambria" pitchFamily="18" charset="0"/>
                      </a:rPr>
                      <a:t>2,74%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312833306885763"/>
                  <c:y val="-2.4618945160648744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1">
                        <a:solidFill>
                          <a:schemeClr val="tx1"/>
                        </a:solidFill>
                        <a:latin typeface="Cambria" pitchFamily="18" charset="0"/>
                      </a:rPr>
                      <a:t>ОАО "НИИ "ФЕРРИТ-ДОМЕН"</a:t>
                    </a:r>
                  </a:p>
                  <a:p>
                    <a:r>
                      <a:rPr lang="ru-RU" sz="1000" b="1">
                        <a:solidFill>
                          <a:schemeClr val="tx1"/>
                        </a:solidFill>
                        <a:latin typeface="Cambria" pitchFamily="18" charset="0"/>
                      </a:rPr>
                      <a:t>4,92%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3274298374318917E-2"/>
                  <c:y val="1.0770336485435839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1">
                        <a:solidFill>
                          <a:schemeClr val="tx1"/>
                        </a:solidFill>
                        <a:latin typeface="Cambria" pitchFamily="18" charset="0"/>
                      </a:rPr>
                      <a:t>ОАО "ГЗ"ПУЛЬСАР"</a:t>
                    </a:r>
                  </a:p>
                  <a:p>
                    <a:r>
                      <a:rPr lang="ru-RU" sz="1000" b="1">
                        <a:solidFill>
                          <a:schemeClr val="tx1"/>
                        </a:solidFill>
                        <a:latin typeface="Cambria" pitchFamily="18" charset="0"/>
                      </a:rPr>
                      <a:t>1,46%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3017202717347029"/>
                  <c:y val="-8.0767805160287073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1">
                        <a:solidFill>
                          <a:schemeClr val="tx1"/>
                        </a:solidFill>
                        <a:latin typeface="Cambria" pitchFamily="18" charset="0"/>
                      </a:rPr>
                      <a:t>ОАО "НПП"АЛМАЗ"</a:t>
                    </a:r>
                  </a:p>
                  <a:p>
                    <a:r>
                      <a:rPr lang="ru-RU" sz="1000" b="1">
                        <a:solidFill>
                          <a:schemeClr val="tx1"/>
                        </a:solidFill>
                        <a:latin typeface="Cambria" pitchFamily="18" charset="0"/>
                      </a:rPr>
                      <a:t>4,67%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3739898167855623E-2"/>
                  <c:y val="-5.0171768492234259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1">
                        <a:solidFill>
                          <a:schemeClr val="tx1"/>
                        </a:solidFill>
                        <a:latin typeface="Cambria" pitchFamily="18" charset="0"/>
                      </a:rPr>
                      <a:t>ОАО "НПП"САЛЮТ"</a:t>
                    </a:r>
                  </a:p>
                  <a:p>
                    <a:r>
                      <a:rPr lang="ru-RU" sz="1000" b="1">
                        <a:solidFill>
                          <a:schemeClr val="tx1"/>
                        </a:solidFill>
                        <a:latin typeface="Cambria" pitchFamily="18" charset="0"/>
                      </a:rPr>
                      <a:t>2,34%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2998335124528984"/>
                  <c:y val="6.8416746523948149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1">
                        <a:solidFill>
                          <a:schemeClr val="tx1"/>
                        </a:solidFill>
                        <a:latin typeface="Cambria" pitchFamily="18" charset="0"/>
                      </a:rPr>
                      <a:t>ОАО "НПП "КОНТАКТ" </a:t>
                    </a:r>
                  </a:p>
                  <a:p>
                    <a:r>
                      <a:rPr lang="ru-RU" sz="1000" b="1">
                        <a:solidFill>
                          <a:schemeClr val="tx1"/>
                        </a:solidFill>
                        <a:latin typeface="Cambria" pitchFamily="18" charset="0"/>
                      </a:rPr>
                      <a:t>0,90%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7949255827437592E-2"/>
                  <c:y val="0.14700809253185168"/>
                </c:manualLayout>
              </c:layout>
              <c:tx>
                <c:rich>
                  <a:bodyPr/>
                  <a:lstStyle/>
                  <a:p>
                    <a:r>
                      <a:rPr lang="ru-RU" sz="1000" b="1">
                        <a:solidFill>
                          <a:schemeClr val="tx1"/>
                        </a:solidFill>
                        <a:latin typeface="Cambria" pitchFamily="18" charset="0"/>
                      </a:rPr>
                      <a:t>ФГУП "НПП"ТОРИЙ"</a:t>
                    </a:r>
                  </a:p>
                  <a:p>
                    <a:r>
                      <a:rPr lang="ru-RU" sz="1000" b="1">
                        <a:solidFill>
                          <a:schemeClr val="tx1"/>
                        </a:solidFill>
                        <a:latin typeface="Cambria" pitchFamily="18" charset="0"/>
                      </a:rPr>
                      <a:t>1,09%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5905527825505279E-2"/>
                  <c:y val="-0.16846012632680585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rgbClr val="3119E1"/>
                        </a:solidFill>
                        <a:latin typeface="Cambria" pitchFamily="18" charset="0"/>
                      </a:defRPr>
                    </a:pPr>
                    <a:r>
                      <a:rPr lang="ru-RU" sz="1800" b="1" dirty="0">
                        <a:solidFill>
                          <a:srgbClr val="3119E1"/>
                        </a:solidFill>
                        <a:latin typeface="Cambria" pitchFamily="18" charset="0"/>
                      </a:rPr>
                      <a:t>АО "НПП "ИСТОК" </a:t>
                    </a:r>
                  </a:p>
                  <a:p>
                    <a:pPr>
                      <a:defRPr sz="1800" b="1">
                        <a:solidFill>
                          <a:srgbClr val="3119E1"/>
                        </a:solidFill>
                        <a:latin typeface="Cambria" pitchFamily="18" charset="0"/>
                      </a:defRPr>
                    </a:pPr>
                    <a:r>
                      <a:rPr lang="ru-RU" sz="1800" b="1" dirty="0">
                        <a:solidFill>
                          <a:srgbClr val="3119E1"/>
                        </a:solidFill>
                        <a:latin typeface="Cambria" pitchFamily="18" charset="0"/>
                      </a:rPr>
                      <a:t>29,04%</a:t>
                    </a:r>
                    <a:endParaRPr lang="ru-RU" sz="1800" b="1" dirty="0">
                      <a:solidFill>
                        <a:srgbClr val="3119E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8.0435351893820256E-2"/>
                  <c:y val="4.5938398526100994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1">
                        <a:solidFill>
                          <a:schemeClr val="tx1"/>
                        </a:solidFill>
                        <a:latin typeface="Cambria" pitchFamily="18" charset="0"/>
                      </a:rPr>
                      <a:t>ОАО "ПЛУТОН"</a:t>
                    </a:r>
                  </a:p>
                  <a:p>
                    <a:r>
                      <a:rPr lang="ru-RU" sz="1000" b="1">
                        <a:solidFill>
                          <a:schemeClr val="tx1"/>
                        </a:solidFill>
                        <a:latin typeface="Cambria" pitchFamily="18" charset="0"/>
                      </a:rPr>
                      <a:t>3,71%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4917447335571644E-2"/>
                  <c:y val="3.8546501898654835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1">
                        <a:solidFill>
                          <a:schemeClr val="tx1"/>
                        </a:solidFill>
                        <a:latin typeface="Cambria" pitchFamily="18" charset="0"/>
                      </a:rPr>
                      <a:t>НП ОАО "ФАЗА"</a:t>
                    </a:r>
                  </a:p>
                  <a:p>
                    <a:r>
                      <a:rPr lang="ru-RU" sz="1000" b="1">
                        <a:solidFill>
                          <a:schemeClr val="tx1"/>
                        </a:solidFill>
                        <a:latin typeface="Cambria" pitchFamily="18" charset="0"/>
                      </a:rPr>
                      <a:t>11,66%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4.7612171214693071E-2"/>
                  <c:y val="0.20153361887630583"/>
                </c:manualLayout>
              </c:layout>
              <c:tx>
                <c:rich>
                  <a:bodyPr/>
                  <a:lstStyle/>
                  <a:p>
                    <a:r>
                      <a:rPr lang="ru-RU" sz="1000" b="1">
                        <a:solidFill>
                          <a:schemeClr val="tx1"/>
                        </a:solidFill>
                        <a:latin typeface="Cambria" pitchFamily="18" charset="0"/>
                      </a:rPr>
                      <a:t>ОАО "ТАНТАЛ"</a:t>
                    </a:r>
                  </a:p>
                  <a:p>
                    <a:r>
                      <a:rPr lang="ru-RU" sz="1000" b="1">
                        <a:solidFill>
                          <a:schemeClr val="tx1"/>
                        </a:solidFill>
                        <a:latin typeface="Cambria" pitchFamily="18" charset="0"/>
                      </a:rPr>
                      <a:t>2,85%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4.8848190304035199E-2"/>
                  <c:y val="0.12392299096766919"/>
                </c:manualLayout>
              </c:layout>
              <c:tx>
                <c:rich>
                  <a:bodyPr/>
                  <a:lstStyle/>
                  <a:p>
                    <a:r>
                      <a:rPr lang="ru-RU" sz="1000" b="1">
                        <a:solidFill>
                          <a:schemeClr val="tx1"/>
                        </a:solidFill>
                        <a:latin typeface="Cambria" pitchFamily="18" charset="0"/>
                      </a:rPr>
                      <a:t>ОАО "ФЕРРОПРИБОР"</a:t>
                    </a:r>
                  </a:p>
                  <a:p>
                    <a:r>
                      <a:rPr lang="ru-RU" sz="1000" b="1">
                        <a:solidFill>
                          <a:schemeClr val="tx1"/>
                        </a:solidFill>
                        <a:latin typeface="Cambria" pitchFamily="18" charset="0"/>
                      </a:rPr>
                      <a:t>4,85%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0.12177969096703324"/>
                  <c:y val="8.0638698970089961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1">
                        <a:solidFill>
                          <a:schemeClr val="tx1"/>
                        </a:solidFill>
                        <a:latin typeface="Cambria" pitchFamily="18" charset="0"/>
                      </a:rPr>
                      <a:t>ЗАО "НПЦ"АЛМАЗ-ФАЗОТРОН"</a:t>
                    </a:r>
                  </a:p>
                  <a:p>
                    <a:r>
                      <a:rPr lang="ru-RU" sz="1000" b="1">
                        <a:solidFill>
                          <a:schemeClr val="tx1"/>
                        </a:solidFill>
                        <a:latin typeface="Cambria" pitchFamily="18" charset="0"/>
                      </a:rPr>
                      <a:t>2,76%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6.707176453244162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000" b="1">
                        <a:solidFill>
                          <a:schemeClr val="tx1"/>
                        </a:solidFill>
                        <a:latin typeface="Cambria" pitchFamily="18" charset="0"/>
                      </a:rPr>
                      <a:t>ОАО "ЗАВОД</a:t>
                    </a:r>
                    <a:r>
                      <a:rPr lang="ru-RU" sz="1000" b="1" baseline="0">
                        <a:solidFill>
                          <a:schemeClr val="tx1"/>
                        </a:solidFill>
                        <a:latin typeface="Cambria" pitchFamily="18" charset="0"/>
                      </a:rPr>
                      <a:t> Магнетон"</a:t>
                    </a:r>
                  </a:p>
                  <a:p>
                    <a:r>
                      <a:rPr lang="ru-RU" sz="1000" b="1">
                        <a:solidFill>
                          <a:schemeClr val="tx1"/>
                        </a:solidFill>
                        <a:latin typeface="Cambria" pitchFamily="18" charset="0"/>
                      </a:rPr>
                      <a:t>5,70%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5.5377878701142044E-3"/>
                  <c:y val="8.8100568003004254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1">
                        <a:solidFill>
                          <a:schemeClr val="tx1"/>
                        </a:solidFill>
                        <a:latin typeface="Cambria" pitchFamily="18" charset="0"/>
                      </a:rPr>
                      <a:t>Прочие</a:t>
                    </a:r>
                  </a:p>
                  <a:p>
                    <a:r>
                      <a:rPr lang="ru-RU" sz="1000" b="1">
                        <a:solidFill>
                          <a:schemeClr val="tx1"/>
                        </a:solidFill>
                        <a:latin typeface="Cambria" pitchFamily="18" charset="0"/>
                      </a:rPr>
                      <a:t>11,23%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  <a:latin typeface="Cambr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('Исх данные к рис.2'!$B$3:$B$11;'Исх данные к рис.2'!$B$12:$B$18)</c:f>
              <c:strCache>
                <c:ptCount val="16"/>
                <c:pt idx="0">
                  <c:v>ЗАО "СВЕТЛАНА-ЭП"</c:v>
                </c:pt>
                <c:pt idx="1">
                  <c:v>ОАО "НИИПП"</c:v>
                </c:pt>
                <c:pt idx="2">
                  <c:v>ОАО "НИИ "ФЕРРИТ-ДОМЕН"</c:v>
                </c:pt>
                <c:pt idx="3">
                  <c:v>ОАО "ГЗ"ПУЛЬСАР"</c:v>
                </c:pt>
                <c:pt idx="4">
                  <c:v>ОАО "НПП"АЛМАЗ"</c:v>
                </c:pt>
                <c:pt idx="5">
                  <c:v>ОАО "НПП"САЛЮТ"</c:v>
                </c:pt>
                <c:pt idx="6">
                  <c:v>ОАО "НПП "КОНТАКТ" </c:v>
                </c:pt>
                <c:pt idx="7">
                  <c:v>ФГУП "НПП"ТОРИЙ"</c:v>
                </c:pt>
                <c:pt idx="8">
                  <c:v>ОАО "НПП "ИСТОК" </c:v>
                </c:pt>
                <c:pt idx="9">
                  <c:v>ОАО "ПЛУТОН"</c:v>
                </c:pt>
                <c:pt idx="10">
                  <c:v>НП ОАО "ФАЗА"</c:v>
                </c:pt>
                <c:pt idx="11">
                  <c:v>ОАО "ТАНТАЛ"</c:v>
                </c:pt>
                <c:pt idx="12">
                  <c:v>ОАО "ФЕРРОПРИБОР"</c:v>
                </c:pt>
                <c:pt idx="13">
                  <c:v>ЗАО "НПЦ"АЛМАЗ-ФАЗОТРОН"</c:v>
                </c:pt>
                <c:pt idx="14">
                  <c:v>ОАО "ЗАВОД МАГНЕТОН"</c:v>
                </c:pt>
                <c:pt idx="15">
                  <c:v>Прочие</c:v>
                </c:pt>
              </c:strCache>
            </c:strRef>
          </c:cat>
          <c:val>
            <c:numRef>
              <c:f>'Исх данные к рис.2'!$AK$3:$AK$18</c:f>
              <c:numCache>
                <c:formatCode>0.00%</c:formatCode>
                <c:ptCount val="16"/>
                <c:pt idx="0">
                  <c:v>0.10097137014314927</c:v>
                </c:pt>
                <c:pt idx="1">
                  <c:v>2.7351738241308789E-2</c:v>
                </c:pt>
                <c:pt idx="2">
                  <c:v>4.918626448534423E-2</c:v>
                </c:pt>
                <c:pt idx="3">
                  <c:v>1.4570552147239263E-2</c:v>
                </c:pt>
                <c:pt idx="4">
                  <c:v>4.665132924335378E-2</c:v>
                </c:pt>
                <c:pt idx="5">
                  <c:v>2.3389570552147236E-2</c:v>
                </c:pt>
                <c:pt idx="6">
                  <c:v>9.0320381731424666E-3</c:v>
                </c:pt>
                <c:pt idx="7">
                  <c:v>1.0949216087252897E-2</c:v>
                </c:pt>
                <c:pt idx="8">
                  <c:v>0.29038854805725967</c:v>
                </c:pt>
                <c:pt idx="9">
                  <c:v>3.7065439672801632E-2</c:v>
                </c:pt>
                <c:pt idx="10">
                  <c:v>0.1165644171779141</c:v>
                </c:pt>
                <c:pt idx="11">
                  <c:v>2.8502044989775047E-2</c:v>
                </c:pt>
                <c:pt idx="12">
                  <c:v>4.8461997273346956E-2</c:v>
                </c:pt>
                <c:pt idx="13">
                  <c:v>2.7607361963190181E-2</c:v>
                </c:pt>
                <c:pt idx="14">
                  <c:v>5.7004089979550095E-2</c:v>
                </c:pt>
                <c:pt idx="15">
                  <c:v>0.1123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effectLst>
      <a:glow>
        <a:schemeClr val="bg1"/>
      </a:glow>
      <a:outerShdw blurRad="50800" dist="50800" dir="5400000" algn="ctr" rotWithShape="0">
        <a:schemeClr val="bg1"/>
      </a:outerShdw>
      <a:softEdge rad="63500"/>
    </a:effectLst>
    <a:scene3d>
      <a:camera prst="orthographicFront"/>
      <a:lightRig rig="threePt" dir="t"/>
    </a:scene3d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940940667971062E-2"/>
          <c:y val="4.9950805626168888E-2"/>
          <c:w val="0.95465486798061117"/>
          <c:h val="0.78669311412325749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gradFill>
                <a:gsLst>
                  <a:gs pos="0">
                    <a:schemeClr val="bg1"/>
                  </a:gs>
                  <a:gs pos="100000">
                    <a:srgbClr val="00B050"/>
                  </a:gs>
                </a:gsLst>
                <a:path path="rect">
                  <a:fillToRect l="100000" t="100000"/>
                </a:path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gradFill>
                <a:gsLst>
                  <a:gs pos="0">
                    <a:schemeClr val="bg1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25187771534157022"/>
                  <c:y val="-0.12222465056674249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30</a:t>
                    </a:r>
                    <a:r>
                      <a:rPr lang="ru-RU" sz="1400" b="1" dirty="0" smtClean="0"/>
                      <a:t>,0 </a:t>
                    </a:r>
                    <a:r>
                      <a:rPr lang="ru-RU" sz="1400" b="1" dirty="0" err="1" smtClean="0"/>
                      <a:t>млн.руб</a:t>
                    </a:r>
                    <a:r>
                      <a:rPr lang="ru-RU" sz="1400" b="1" dirty="0" smtClean="0"/>
                      <a:t>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8021070270944554"/>
                  <c:y val="4.5042085260437584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41,449</a:t>
                    </a:r>
                    <a:r>
                      <a:rPr lang="ru-RU" sz="1400" b="1" dirty="0" smtClean="0"/>
                      <a:t> </a:t>
                    </a:r>
                    <a:r>
                      <a:rPr lang="ru-RU" sz="1400" b="1" i="0" u="none" strike="noStrike" baseline="0" dirty="0" err="1" smtClean="0">
                        <a:effectLst/>
                      </a:rPr>
                      <a:t>млн.руб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Лист15!$B$1:$C$1</c:f>
              <c:strCache>
                <c:ptCount val="2"/>
                <c:pt idx="0">
                  <c:v>Софинансирование</c:v>
                </c:pt>
                <c:pt idx="1">
                  <c:v>Субсидии</c:v>
                </c:pt>
              </c:strCache>
            </c:strRef>
          </c:cat>
          <c:val>
            <c:numRef>
              <c:f>Лист15!$B$2:$C$2</c:f>
              <c:numCache>
                <c:formatCode>General</c:formatCode>
                <c:ptCount val="2"/>
                <c:pt idx="0">
                  <c:v>30</c:v>
                </c:pt>
                <c:pt idx="1">
                  <c:v>41.448999999999998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8.4125358766864583E-2"/>
          <c:y val="0.80781492392578791"/>
          <c:w val="0.75036107099211202"/>
          <c:h val="8.6854156939491167E-2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0.14117</cdr:x>
      <cdr:y>0.21921</cdr:y>
    </cdr:from>
    <cdr:to>
      <cdr:x>0.19565</cdr:x>
      <cdr:y>0.29837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2512" y="629031"/>
          <a:ext cx="471798" cy="2271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0.0995</cdr:x>
      <cdr:y>0.28343</cdr:y>
    </cdr:from>
    <cdr:to>
      <cdr:x>0.20508</cdr:x>
      <cdr:y>0.39289</cdr:y>
    </cdr:to>
    <cdr:sp macro="" textlink="">
      <cdr:nvSpPr>
        <cdr:cNvPr id="3" name="TextBox 2"/>
        <cdr:cNvSpPr txBox="1"/>
      </cdr:nvSpPr>
      <cdr:spPr>
        <a:xfrm xmlns:a="http://schemas.openxmlformats.org/drawingml/2006/main" rot="20123688">
          <a:off x="861635" y="813318"/>
          <a:ext cx="914400" cy="314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00CC00"/>
              </a:solidFill>
            </a:rPr>
            <a:t>+11,6%</a:t>
          </a:r>
          <a:endParaRPr lang="ru-RU" sz="1600" b="1" dirty="0">
            <a:solidFill>
              <a:srgbClr val="00CC00"/>
            </a:solidFill>
          </a:endParaRPr>
        </a:p>
      </cdr:txBody>
    </cdr:sp>
  </cdr:relSizeAnchor>
  <cdr:relSizeAnchor xmlns:cdr="http://schemas.openxmlformats.org/drawingml/2006/chartDrawing">
    <cdr:from>
      <cdr:x>0.20531</cdr:x>
      <cdr:y>0.24415</cdr:y>
    </cdr:from>
    <cdr:to>
      <cdr:x>0.3109</cdr:x>
      <cdr:y>0.35361</cdr:y>
    </cdr:to>
    <cdr:sp macro="" textlink="">
      <cdr:nvSpPr>
        <cdr:cNvPr id="4" name="TextBox 1"/>
        <cdr:cNvSpPr txBox="1"/>
      </cdr:nvSpPr>
      <cdr:spPr>
        <a:xfrm xmlns:a="http://schemas.openxmlformats.org/drawingml/2006/main" rot="20123688">
          <a:off x="1777972" y="700602"/>
          <a:ext cx="914400" cy="314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00CC00"/>
              </a:solidFill>
            </a:rPr>
            <a:t>+8,1%</a:t>
          </a:r>
          <a:endParaRPr lang="ru-RU" sz="1600" b="1" dirty="0">
            <a:solidFill>
              <a:srgbClr val="00CC00"/>
            </a:solidFill>
          </a:endParaRPr>
        </a:p>
      </cdr:txBody>
    </cdr:sp>
  </cdr:relSizeAnchor>
  <cdr:relSizeAnchor xmlns:cdr="http://schemas.openxmlformats.org/drawingml/2006/chartDrawing">
    <cdr:from>
      <cdr:x>0.32207</cdr:x>
      <cdr:y>0.2205</cdr:y>
    </cdr:from>
    <cdr:to>
      <cdr:x>0.42766</cdr:x>
      <cdr:y>0.32996</cdr:y>
    </cdr:to>
    <cdr:sp macro="" textlink="">
      <cdr:nvSpPr>
        <cdr:cNvPr id="5" name="TextBox 1"/>
        <cdr:cNvSpPr txBox="1"/>
      </cdr:nvSpPr>
      <cdr:spPr>
        <a:xfrm xmlns:a="http://schemas.openxmlformats.org/drawingml/2006/main" rot="20123688">
          <a:off x="2789132" y="632741"/>
          <a:ext cx="914400" cy="314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00CC00"/>
              </a:solidFill>
            </a:rPr>
            <a:t>+25,1%</a:t>
          </a:r>
          <a:endParaRPr lang="ru-RU" sz="1600" b="1" dirty="0">
            <a:solidFill>
              <a:srgbClr val="00CC00"/>
            </a:solidFill>
          </a:endParaRPr>
        </a:p>
      </cdr:txBody>
    </cdr:sp>
  </cdr:relSizeAnchor>
  <cdr:relSizeAnchor xmlns:cdr="http://schemas.openxmlformats.org/drawingml/2006/chartDrawing">
    <cdr:from>
      <cdr:x>0.43708</cdr:x>
      <cdr:y>0.14543</cdr:y>
    </cdr:from>
    <cdr:to>
      <cdr:x>0.54267</cdr:x>
      <cdr:y>0.25489</cdr:y>
    </cdr:to>
    <cdr:sp macro="" textlink="">
      <cdr:nvSpPr>
        <cdr:cNvPr id="6" name="TextBox 1"/>
        <cdr:cNvSpPr txBox="1"/>
      </cdr:nvSpPr>
      <cdr:spPr>
        <a:xfrm xmlns:a="http://schemas.openxmlformats.org/drawingml/2006/main" rot="20123688">
          <a:off x="3785153" y="417320"/>
          <a:ext cx="914400" cy="314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00CC00"/>
              </a:solidFill>
            </a:rPr>
            <a:t>+25,1%</a:t>
          </a:r>
          <a:endParaRPr lang="ru-RU" sz="1600" b="1" dirty="0">
            <a:solidFill>
              <a:srgbClr val="00CC00"/>
            </a:solidFill>
          </a:endParaRPr>
        </a:p>
      </cdr:txBody>
    </cdr:sp>
  </cdr:relSizeAnchor>
  <cdr:relSizeAnchor xmlns:cdr="http://schemas.openxmlformats.org/drawingml/2006/chartDrawing">
    <cdr:from>
      <cdr:x>0.53542</cdr:x>
      <cdr:y>0.07412</cdr:y>
    </cdr:from>
    <cdr:to>
      <cdr:x>0.64101</cdr:x>
      <cdr:y>0.18358</cdr:y>
    </cdr:to>
    <cdr:sp macro="" textlink="">
      <cdr:nvSpPr>
        <cdr:cNvPr id="7" name="TextBox 1"/>
        <cdr:cNvSpPr txBox="1"/>
      </cdr:nvSpPr>
      <cdr:spPr>
        <a:xfrm xmlns:a="http://schemas.openxmlformats.org/drawingml/2006/main" rot="20123688">
          <a:off x="4636729" y="212692"/>
          <a:ext cx="914400" cy="314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00CC00"/>
              </a:solidFill>
            </a:rPr>
            <a:t>+27,1%</a:t>
          </a:r>
          <a:endParaRPr lang="ru-RU" sz="1600" b="1" dirty="0">
            <a:solidFill>
              <a:srgbClr val="00CC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8693"/>
          </a:xfrm>
          <a:prstGeom prst="rect">
            <a:avLst/>
          </a:prstGeom>
        </p:spPr>
        <p:txBody>
          <a:bodyPr vert="horz" lIns="91528" tIns="45764" rIns="91528" bIns="4576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8693"/>
          </a:xfrm>
          <a:prstGeom prst="rect">
            <a:avLst/>
          </a:prstGeom>
        </p:spPr>
        <p:txBody>
          <a:bodyPr vert="horz" lIns="91528" tIns="45764" rIns="91528" bIns="45764" rtlCol="0"/>
          <a:lstStyle>
            <a:lvl1pPr algn="r">
              <a:defRPr sz="1200"/>
            </a:lvl1pPr>
          </a:lstStyle>
          <a:p>
            <a:fld id="{60142BE3-AAB2-41C6-A1E1-047E4BB794E3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7887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28" tIns="45764" rIns="91528" bIns="4576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6"/>
            <a:ext cx="5444490" cy="3913615"/>
          </a:xfrm>
          <a:prstGeom prst="rect">
            <a:avLst/>
          </a:prstGeom>
        </p:spPr>
        <p:txBody>
          <a:bodyPr vert="horz" lIns="91528" tIns="45764" rIns="91528" bIns="4576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8692"/>
          </a:xfrm>
          <a:prstGeom prst="rect">
            <a:avLst/>
          </a:prstGeom>
        </p:spPr>
        <p:txBody>
          <a:bodyPr vert="horz" lIns="91528" tIns="45764" rIns="91528" bIns="4576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0646"/>
            <a:ext cx="2949099" cy="498692"/>
          </a:xfrm>
          <a:prstGeom prst="rect">
            <a:avLst/>
          </a:prstGeom>
        </p:spPr>
        <p:txBody>
          <a:bodyPr vert="horz" lIns="91528" tIns="45764" rIns="91528" bIns="45764" rtlCol="0" anchor="b"/>
          <a:lstStyle>
            <a:lvl1pPr algn="r">
              <a:defRPr sz="1200"/>
            </a:lvl1pPr>
          </a:lstStyle>
          <a:p>
            <a:fld id="{1F6451AF-5168-4E27-ABC6-3C326DB55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019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20824">
              <a:defRPr/>
            </a:pPr>
            <a:fld id="{48D7BBC6-C46A-4FFC-9807-0E90D8AA3FC7}" type="slidenum">
              <a:rPr lang="ru-RU" smtClean="0">
                <a:solidFill>
                  <a:prstClr val="black"/>
                </a:solidFill>
              </a:rPr>
              <a:pPr defTabSz="920824">
                <a:defRPr/>
              </a:pPr>
              <a:t>1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6125"/>
            <a:ext cx="6621463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0582" tIns="45289" rIns="90582" bIns="4528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663" y="747713"/>
            <a:ext cx="6618287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7706" indent="-31065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42624" indent="-24852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9674" indent="-24852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36723" indent="-24852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33772" indent="-24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30823" indent="-24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27872" indent="-24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24921" indent="-24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14E3D58-FBFD-4496-9E34-31BC6E8339C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13890-2974-4AC5-BD37-94687E82DFDE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750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13890-2974-4AC5-BD37-94687E82DFDE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426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80479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3798" indent="-286076" defTabSz="8804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4304" indent="-228861" defTabSz="88047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2026" indent="-228861" defTabSz="88047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9748" indent="-228861" defTabSz="88047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7470" indent="-228861" defTabSz="88047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5191" indent="-228861" defTabSz="88047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2913" indent="-228861" defTabSz="88047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0635" indent="-228861" defTabSz="88047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762C1183-1CD3-47A2-8224-044095C0D01A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3863" y="1243013"/>
            <a:ext cx="5957887" cy="3352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6666" tIns="43331" rIns="86666" bIns="4333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9626" indent="0" algn="ctr">
              <a:buNone/>
              <a:defRPr sz="1700"/>
            </a:lvl2pPr>
            <a:lvl3pPr marL="779252" indent="0" algn="ctr">
              <a:buNone/>
              <a:defRPr sz="1500"/>
            </a:lvl3pPr>
            <a:lvl4pPr marL="1168878" indent="0" algn="ctr">
              <a:buNone/>
              <a:defRPr sz="1400"/>
            </a:lvl4pPr>
            <a:lvl5pPr marL="1558503" indent="0" algn="ctr">
              <a:buNone/>
              <a:defRPr sz="1400"/>
            </a:lvl5pPr>
            <a:lvl6pPr marL="1948129" indent="0" algn="ctr">
              <a:buNone/>
              <a:defRPr sz="1400"/>
            </a:lvl6pPr>
            <a:lvl7pPr marL="2337755" indent="0" algn="ctr">
              <a:buNone/>
              <a:defRPr sz="1400"/>
            </a:lvl7pPr>
            <a:lvl8pPr marL="2727381" indent="0" algn="ctr">
              <a:buNone/>
              <a:defRPr sz="1400"/>
            </a:lvl8pPr>
            <a:lvl9pPr marL="3117007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58B4-6FD8-4662-9E23-B4DC7B6F3DD6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B6CE-D935-4409-A115-0914F01AE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208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58B4-6FD8-4662-9E23-B4DC7B6F3DD6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B6CE-D935-4409-A115-0914F01AE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123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3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58B4-6FD8-4662-9E23-B4DC7B6F3DD6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B6CE-D935-4409-A115-0914F01AE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280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44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A06F5-35F7-432B-8C23-0202F5765A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20FCB-999F-4398-AE04-5F7DAB6F00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535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6A9F8-D39F-4D07-914C-6FC502FB03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7A096-1CAA-409C-BF01-4B756CEB0D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45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EAE4B-7DC0-41CE-8C77-06C2B156D1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38144-9B55-4B94-8B11-F0AD9E804E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40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00B88-6249-4629-A267-288AD9A67A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13149-66BB-4836-8673-BAEE510F3A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775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F39D7-C255-4E7A-8952-38AB37E63CE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BEEF4-126D-4FEB-809C-4D95346AF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91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0672C-A1BC-42C4-970C-69B5DB1092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4350F-6B86-4F66-A04B-9F5F0061B9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848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EF27A-881B-4982-9529-0E5200A9A3A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83F33-EDC8-4C7A-B6FC-6496CF48DC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474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E6521-ABE1-4E0B-BFBF-BD0CDE326F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77091-3BFD-461D-B561-A5CA2CB2DC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32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58B4-6FD8-4662-9E23-B4DC7B6F3DD6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B6CE-D935-4409-A115-0914F01AE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13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2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43DEF-4E9A-437F-9E85-66DE0297A7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8217E-FCE5-4A7D-9E41-E8ABE7AD4B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000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F6081-5617-49C5-B70F-00590D09FF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526CF-7AE9-4912-A067-51B9D4587D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48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BFD15-3071-456A-B04A-6A74EF5C27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A0868-27DF-45BF-BFCF-8C590FCDB1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80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43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A06F5-35F7-432B-8C23-0202F5765A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20FCB-999F-4398-AE04-5F7DAB6F00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6045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6A9F8-D39F-4D07-914C-6FC502FB03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7A096-1CAA-409C-BF01-4B756CEB0D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162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EAE4B-7DC0-41CE-8C77-06C2B156D1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38144-9B55-4B94-8B11-F0AD9E804E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035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00B88-6249-4629-A267-288AD9A67A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13149-66BB-4836-8673-BAEE510F3A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2537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F39D7-C255-4E7A-8952-38AB37E63CE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BEEF4-126D-4FEB-809C-4D95346AF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107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0672C-A1BC-42C4-970C-69B5DB1092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4350F-6B86-4F66-A04B-9F5F0061B9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024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EF27A-881B-4982-9529-0E5200A9A3A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83F33-EDC8-4C7A-B6FC-6496CF48DC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781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8"/>
            <a:ext cx="7886700" cy="2139553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96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58B4-6FD8-4662-9E23-B4DC7B6F3DD6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B6CE-D935-4409-A115-0914F01AE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4795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E6521-ABE1-4E0B-BFBF-BD0CDE326F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77091-3BFD-461D-B561-A5CA2CB2DC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572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2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43DEF-4E9A-437F-9E85-66DE0297A7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8217E-FCE5-4A7D-9E41-E8ABE7AD4B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5434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F6081-5617-49C5-B70F-00590D09FF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526CF-7AE9-4912-A067-51B9D4587D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709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BFD15-3071-456A-B04A-6A74EF5C27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A0868-27DF-45BF-BFCF-8C590FCDB1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5405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A06F5-35F7-432B-8C23-0202F5765A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20FCB-999F-4398-AE04-5F7DAB6F00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5246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6A9F8-D39F-4D07-914C-6FC502FB03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7A096-1CAA-409C-BF01-4B756CEB0D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09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EAE4B-7DC0-41CE-8C77-06C2B156D1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38144-9B55-4B94-8B11-F0AD9E804E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8630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00B88-6249-4629-A267-288AD9A67A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13149-66BB-4836-8673-BAEE510F3A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2447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F39D7-C255-4E7A-8952-38AB37E63CE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BEEF4-126D-4FEB-809C-4D95346AF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37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0672C-A1BC-42C4-970C-69B5DB1092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4350F-6B86-4F66-A04B-9F5F0061B9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7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58B4-6FD8-4662-9E23-B4DC7B6F3DD6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B6CE-D935-4409-A115-0914F01AE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5051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EF27A-881B-4982-9529-0E5200A9A3A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83F33-EDC8-4C7A-B6FC-6496CF48DC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1742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E6521-ABE1-4E0B-BFBF-BD0CDE326F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77091-3BFD-461D-B561-A5CA2CB2DC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54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43DEF-4E9A-437F-9E85-66DE0297A7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8217E-FCE5-4A7D-9E41-E8ABE7AD4B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2139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F6081-5617-49C5-B70F-00590D09FF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526CF-7AE9-4912-A067-51B9D4587D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179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BFD15-3071-456A-B04A-6A74EF5C27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A0868-27DF-45BF-BFCF-8C590FCDB1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9779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9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3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2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5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5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65279-75CC-4D89-8F30-F35CB8AAE3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99BF0-F3F9-41E4-91EF-019DD43D38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554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A932D-ADFB-44DB-ADA4-AB159E4E50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AE478-3D7B-46B7-AE81-3EDD9111F7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6815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9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3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63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9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27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659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191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723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25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A6D74-51C7-4302-875E-A1B7D857E9C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7E180-92E8-4BA1-AF16-27341C088D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184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21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21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7BE35-7371-4EE4-8829-772A5AFA72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0359D-982A-4CAC-B93A-E8F1F39336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7529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4" y="1151337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189" indent="0">
              <a:buNone/>
              <a:defRPr sz="2000" b="1"/>
            </a:lvl2pPr>
            <a:lvl3pPr marL="906389" indent="0">
              <a:buNone/>
              <a:defRPr sz="1800" b="1"/>
            </a:lvl3pPr>
            <a:lvl4pPr marL="1359583" indent="0">
              <a:buNone/>
              <a:defRPr sz="1600" b="1"/>
            </a:lvl4pPr>
            <a:lvl5pPr marL="1812779" indent="0">
              <a:buNone/>
              <a:defRPr sz="1600" b="1"/>
            </a:lvl5pPr>
            <a:lvl6pPr marL="2265974" indent="0">
              <a:buNone/>
              <a:defRPr sz="1600" b="1"/>
            </a:lvl6pPr>
            <a:lvl7pPr marL="2719174" indent="0">
              <a:buNone/>
              <a:defRPr sz="1600" b="1"/>
            </a:lvl7pPr>
            <a:lvl8pPr marL="3172368" indent="0">
              <a:buNone/>
              <a:defRPr sz="1600" b="1"/>
            </a:lvl8pPr>
            <a:lvl9pPr marL="362556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14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7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189" indent="0">
              <a:buNone/>
              <a:defRPr sz="2000" b="1"/>
            </a:lvl2pPr>
            <a:lvl3pPr marL="906389" indent="0">
              <a:buNone/>
              <a:defRPr sz="1800" b="1"/>
            </a:lvl3pPr>
            <a:lvl4pPr marL="1359583" indent="0">
              <a:buNone/>
              <a:defRPr sz="1600" b="1"/>
            </a:lvl4pPr>
            <a:lvl5pPr marL="1812779" indent="0">
              <a:buNone/>
              <a:defRPr sz="1600" b="1"/>
            </a:lvl5pPr>
            <a:lvl6pPr marL="2265974" indent="0">
              <a:buNone/>
              <a:defRPr sz="1600" b="1"/>
            </a:lvl6pPr>
            <a:lvl7pPr marL="2719174" indent="0">
              <a:buNone/>
              <a:defRPr sz="1600" b="1"/>
            </a:lvl7pPr>
            <a:lvl8pPr marL="3172368" indent="0">
              <a:buNone/>
              <a:defRPr sz="1600" b="1"/>
            </a:lvl8pPr>
            <a:lvl9pPr marL="362556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AE504-2EE1-4C5C-86B8-9C5B712212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D8179-0988-4923-AC21-9439040E33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555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9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9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58B4-6FD8-4662-9E23-B4DC7B6F3DD6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B6CE-D935-4409-A115-0914F01AE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1542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4F753-5C58-4F76-91A8-0BDB0EBFC4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AC951-9F83-40A5-BA37-AAC8D8EE7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243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17DF3-5D8A-4EE3-9C5D-0F4EAAEE96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C215C-BA14-478A-894A-FA47722962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6389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87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85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8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3189" indent="0">
              <a:buNone/>
              <a:defRPr sz="1200"/>
            </a:lvl2pPr>
            <a:lvl3pPr marL="906389" indent="0">
              <a:buNone/>
              <a:defRPr sz="1000"/>
            </a:lvl3pPr>
            <a:lvl4pPr marL="1359583" indent="0">
              <a:buNone/>
              <a:defRPr sz="900"/>
            </a:lvl4pPr>
            <a:lvl5pPr marL="1812779" indent="0">
              <a:buNone/>
              <a:defRPr sz="900"/>
            </a:lvl5pPr>
            <a:lvl6pPr marL="2265974" indent="0">
              <a:buNone/>
              <a:defRPr sz="900"/>
            </a:lvl6pPr>
            <a:lvl7pPr marL="2719174" indent="0">
              <a:buNone/>
              <a:defRPr sz="900"/>
            </a:lvl7pPr>
            <a:lvl8pPr marL="3172368" indent="0">
              <a:buNone/>
              <a:defRPr sz="900"/>
            </a:lvl8pPr>
            <a:lvl9pPr marL="362556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0C9F1-C9BA-4771-AD75-46A2485089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71C98-8803-40CC-9D26-E0AA311C88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72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3189" indent="0">
              <a:buNone/>
              <a:defRPr sz="2800"/>
            </a:lvl2pPr>
            <a:lvl3pPr marL="906389" indent="0">
              <a:buNone/>
              <a:defRPr sz="2400"/>
            </a:lvl3pPr>
            <a:lvl4pPr marL="1359583" indent="0">
              <a:buNone/>
              <a:defRPr sz="2000"/>
            </a:lvl4pPr>
            <a:lvl5pPr marL="1812779" indent="0">
              <a:buNone/>
              <a:defRPr sz="2000"/>
            </a:lvl5pPr>
            <a:lvl6pPr marL="2265974" indent="0">
              <a:buNone/>
              <a:defRPr sz="2000"/>
            </a:lvl6pPr>
            <a:lvl7pPr marL="2719174" indent="0">
              <a:buNone/>
              <a:defRPr sz="2000"/>
            </a:lvl7pPr>
            <a:lvl8pPr marL="3172368" indent="0">
              <a:buNone/>
              <a:defRPr sz="2000"/>
            </a:lvl8pPr>
            <a:lvl9pPr marL="362556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3189" indent="0">
              <a:buNone/>
              <a:defRPr sz="1200"/>
            </a:lvl2pPr>
            <a:lvl3pPr marL="906389" indent="0">
              <a:buNone/>
              <a:defRPr sz="1000"/>
            </a:lvl3pPr>
            <a:lvl4pPr marL="1359583" indent="0">
              <a:buNone/>
              <a:defRPr sz="900"/>
            </a:lvl4pPr>
            <a:lvl5pPr marL="1812779" indent="0">
              <a:buNone/>
              <a:defRPr sz="900"/>
            </a:lvl5pPr>
            <a:lvl6pPr marL="2265974" indent="0">
              <a:buNone/>
              <a:defRPr sz="900"/>
            </a:lvl6pPr>
            <a:lvl7pPr marL="2719174" indent="0">
              <a:buNone/>
              <a:defRPr sz="900"/>
            </a:lvl7pPr>
            <a:lvl8pPr marL="3172368" indent="0">
              <a:buNone/>
              <a:defRPr sz="900"/>
            </a:lvl8pPr>
            <a:lvl9pPr marL="362556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D131D-1EFA-4005-8BA2-6757AF7E9B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5C0AB-90C1-48AB-80A5-47BBCC224A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036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1A0C1-F157-40CC-9765-2360F17BBC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B0CBF-28FD-48FA-B302-64FE124DC1B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9721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A84E7-E7C4-44E5-BFB9-CC7203BD01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18998-78C8-425A-9EFA-5A295964BA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1994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0517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7297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262133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410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58B4-6FD8-4662-9E23-B4DC7B6F3DD6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B6CE-D935-4409-A115-0914F01AE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2190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8265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8594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49716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900716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762684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5496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916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58B4-6FD8-4662-9E23-B4DC7B6F3DD6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B6CE-D935-4409-A115-0914F01AE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549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61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89626" indent="0">
              <a:buNone/>
              <a:defRPr sz="1200"/>
            </a:lvl2pPr>
            <a:lvl3pPr marL="779252" indent="0">
              <a:buNone/>
              <a:defRPr sz="1000"/>
            </a:lvl3pPr>
            <a:lvl4pPr marL="1168878" indent="0">
              <a:buNone/>
              <a:defRPr sz="900"/>
            </a:lvl4pPr>
            <a:lvl5pPr marL="1558503" indent="0">
              <a:buNone/>
              <a:defRPr sz="900"/>
            </a:lvl5pPr>
            <a:lvl6pPr marL="1948129" indent="0">
              <a:buNone/>
              <a:defRPr sz="900"/>
            </a:lvl6pPr>
            <a:lvl7pPr marL="2337755" indent="0">
              <a:buNone/>
              <a:defRPr sz="900"/>
            </a:lvl7pPr>
            <a:lvl8pPr marL="2727381" indent="0">
              <a:buNone/>
              <a:defRPr sz="900"/>
            </a:lvl8pPr>
            <a:lvl9pPr marL="311700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58B4-6FD8-4662-9E23-B4DC7B6F3DD6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B6CE-D935-4409-A115-0914F01AE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122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61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89626" indent="0">
              <a:buNone/>
              <a:defRPr sz="1200"/>
            </a:lvl2pPr>
            <a:lvl3pPr marL="779252" indent="0">
              <a:buNone/>
              <a:defRPr sz="1000"/>
            </a:lvl3pPr>
            <a:lvl4pPr marL="1168878" indent="0">
              <a:buNone/>
              <a:defRPr sz="900"/>
            </a:lvl4pPr>
            <a:lvl5pPr marL="1558503" indent="0">
              <a:buNone/>
              <a:defRPr sz="900"/>
            </a:lvl5pPr>
            <a:lvl6pPr marL="1948129" indent="0">
              <a:buNone/>
              <a:defRPr sz="900"/>
            </a:lvl6pPr>
            <a:lvl7pPr marL="2337755" indent="0">
              <a:buNone/>
              <a:defRPr sz="900"/>
            </a:lvl7pPr>
            <a:lvl8pPr marL="2727381" indent="0">
              <a:buNone/>
              <a:defRPr sz="900"/>
            </a:lvl8pPr>
            <a:lvl9pPr marL="311700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58B4-6FD8-4662-9E23-B4DC7B6F3DD6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B6CE-D935-4409-A115-0914F01AE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1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8"/>
            <a:ext cx="7886700" cy="3263504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358B4-6FD8-4662-9E23-B4DC7B6F3DD6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5B6CE-D935-4409-A115-0914F01AE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23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9252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813" indent="-194813" algn="l" defTabSz="779252" rtl="0" eaLnBrk="1" latinLnBrk="0" hangingPunct="1">
        <a:lnSpc>
          <a:spcPct val="90000"/>
        </a:lnSpc>
        <a:spcBef>
          <a:spcPts val="85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4439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74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743"/>
            <a:ext cx="2133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C237CA0D-7B42-4791-99F5-670EC6F55F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743"/>
            <a:ext cx="2895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743"/>
            <a:ext cx="2133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8BFA84DD-1429-46ED-955E-45B3BCF2D6D1}" type="slidenum">
              <a:rPr lang="ru-RU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4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74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743"/>
            <a:ext cx="2133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C237CA0D-7B42-4791-99F5-670EC6F55F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743"/>
            <a:ext cx="2895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743"/>
            <a:ext cx="2133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8BFA84DD-1429-46ED-955E-45B3BCF2D6D1}" type="slidenum">
              <a:rPr lang="ru-RU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07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74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743"/>
            <a:ext cx="2133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C237CA0D-7B42-4791-99F5-670EC6F55F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743"/>
            <a:ext cx="2895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743"/>
            <a:ext cx="2133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8BFA84DD-1429-46ED-955E-45B3BCF2D6D1}" type="slidenum">
              <a:rPr lang="ru-RU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0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41" tIns="45323" rIns="90641" bIns="453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214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41" tIns="45323" rIns="90641" bIns="45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89"/>
            <a:ext cx="2133600" cy="273844"/>
          </a:xfrm>
          <a:prstGeom prst="rect">
            <a:avLst/>
          </a:prstGeom>
        </p:spPr>
        <p:txBody>
          <a:bodyPr vert="horz" lIns="90641" tIns="45323" rIns="90641" bIns="45323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4218DEF2-35F2-4855-931B-01ACEC6966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89"/>
            <a:ext cx="2895600" cy="273844"/>
          </a:xfrm>
          <a:prstGeom prst="rect">
            <a:avLst/>
          </a:prstGeom>
        </p:spPr>
        <p:txBody>
          <a:bodyPr vert="horz" lIns="90641" tIns="45323" rIns="90641" bIns="45323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89"/>
            <a:ext cx="2133600" cy="273844"/>
          </a:xfrm>
          <a:prstGeom prst="rect">
            <a:avLst/>
          </a:prstGeom>
        </p:spPr>
        <p:txBody>
          <a:bodyPr vert="horz" lIns="90641" tIns="45323" rIns="90641" bIns="4532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B98D3EBE-DABA-44BD-BD0D-CF1C904FB7D4}" type="slidenum">
              <a:rPr lang="ru-RU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55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3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063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5958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1277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9898" indent="-33989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6441" indent="-28324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2987" indent="-2265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6185" indent="-2265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9379" indent="-2265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2574" indent="-226591" algn="l" defTabSz="9063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5771" indent="-226591" algn="l" defTabSz="9063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8961" indent="-226591" algn="l" defTabSz="9063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52157" indent="-226591" algn="l" defTabSz="9063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6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189" algn="l" defTabSz="906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6389" algn="l" defTabSz="906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9583" algn="l" defTabSz="906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2779" algn="l" defTabSz="906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5974" algn="l" defTabSz="906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9174" algn="l" defTabSz="906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2368" algn="l" defTabSz="906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5560" algn="l" defTabSz="906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flag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36512" y="0"/>
            <a:ext cx="91805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1024"/>
          <p:cNvSpPr>
            <a:spLocks noChangeArrowheads="1"/>
          </p:cNvSpPr>
          <p:nvPr/>
        </p:nvSpPr>
        <p:spPr bwMode="auto">
          <a:xfrm>
            <a:off x="0" y="758428"/>
            <a:ext cx="9144000" cy="85725"/>
          </a:xfrm>
          <a:prstGeom prst="rect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91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Relationship Id="rId6" Type="http://schemas.openxmlformats.org/officeDocument/2006/relationships/chart" Target="../charts/chart3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oleObject" Target="../embeddings/_____Microsoft_Excel_97-2003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oleObject" Target="../embeddings/_____Microsoft_Excel_97-20032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4.png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" descr="Титул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7340" y="367096"/>
            <a:ext cx="8643938" cy="4280535"/>
          </a:xfrm>
        </p:spPr>
        <p:txBody>
          <a:bodyPr lIns="0" tIns="0" rIns="0" bIns="0" rtlCol="0">
            <a:no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peExt" pitchFamily="34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peExt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Опыт АО «НПП «Исток» им. А.И.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Шокина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 в вопросах подготовки кадров для предприятия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peExt" pitchFamily="34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peExt" pitchFamily="34" charset="0"/>
              </a:rPr>
            </a:br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peExt" pitchFamily="34" charset="0"/>
              </a:rPr>
              <a:t/>
            </a:r>
            <a:b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peExt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Заместитель директора по научной работе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д.ф.-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м.н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Панас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Андрей Иванович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00317" y="4819175"/>
            <a:ext cx="4376737" cy="257175"/>
          </a:xfrm>
        </p:spPr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peExt" pitchFamily="34" charset="0"/>
              </a:rPr>
              <a:t>21 ноября 2017 года</a:t>
            </a:r>
          </a:p>
        </p:txBody>
      </p:sp>
      <p:pic>
        <p:nvPicPr>
          <p:cNvPr id="7173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61453"/>
            <a:ext cx="2541588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Рисунок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64309"/>
            <a:ext cx="658812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Рисунок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61" y="174311"/>
            <a:ext cx="617537" cy="66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369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трелка вниз 11"/>
          <p:cNvSpPr/>
          <p:nvPr/>
        </p:nvSpPr>
        <p:spPr>
          <a:xfrm>
            <a:off x="1214439" y="695807"/>
            <a:ext cx="420687" cy="384333"/>
          </a:xfrm>
          <a:prstGeom prst="downArrow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prstClr val="black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433896" y="695807"/>
            <a:ext cx="446087" cy="384333"/>
          </a:xfrm>
          <a:prstGeom prst="downArrow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prstClr val="black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7715250" y="695807"/>
            <a:ext cx="439738" cy="384333"/>
          </a:xfrm>
          <a:prstGeom prst="downArrow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2877" y="1288736"/>
            <a:ext cx="2487613" cy="918687"/>
          </a:xfrm>
          <a:prstGeom prst="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71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1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Высшее образование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Филиал МИРЭА г.Фрязино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01963" y="1288736"/>
            <a:ext cx="3311525" cy="918687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45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1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Средне-профессиональное образование</a:t>
            </a:r>
          </a:p>
          <a:p>
            <a:pPr algn="ctr" defTabSz="9144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Фрязинский филиал МГОУ</a:t>
            </a:r>
          </a:p>
          <a:p>
            <a:pPr algn="ctr" defTabSz="9144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Общеобразовательное обучение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831013" y="1288736"/>
            <a:ext cx="2195512" cy="918687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45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Обще-образовательные школы</a:t>
            </a:r>
          </a:p>
          <a:p>
            <a:pPr algn="ctr" defTabSz="9144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9-11 кл. г.Фрязино Щелковский район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175125" y="2707483"/>
            <a:ext cx="2305050" cy="1935956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45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1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НПП «Исток»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178683" y="2890363"/>
            <a:ext cx="1827213" cy="2038826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45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1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Подготовка </a:t>
            </a:r>
            <a:b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повышение квалификации специалистов </a:t>
            </a:r>
            <a:b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рабочих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286006" y="2707483"/>
            <a:ext cx="1571625" cy="1042988"/>
          </a:xfrm>
          <a:prstGeom prst="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71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1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100 выпускников </a:t>
            </a:r>
          </a:p>
        </p:txBody>
      </p:sp>
      <p:cxnSp>
        <p:nvCxnSpPr>
          <p:cNvPr id="70" name="Соединительная линия уступом 69"/>
          <p:cNvCxnSpPr/>
          <p:nvPr/>
        </p:nvCxnSpPr>
        <p:spPr>
          <a:xfrm>
            <a:off x="6264275" y="1590199"/>
            <a:ext cx="215900" cy="1885950"/>
          </a:xfrm>
          <a:prstGeom prst="bentConnector3">
            <a:avLst>
              <a:gd name="adj1" fmla="val 215781"/>
            </a:avLst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rot="5400000">
            <a:off x="491490" y="2706053"/>
            <a:ext cx="1017270" cy="0"/>
          </a:xfrm>
          <a:prstGeom prst="straightConnector1">
            <a:avLst/>
          </a:prstGeom>
          <a:ln>
            <a:solidFill>
              <a:schemeClr val="tx1"/>
            </a:solidFill>
            <a:miter lim="800000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>
            <a:off x="1000126" y="3214693"/>
            <a:ext cx="1285875" cy="14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>
            <a:off x="6483357" y="3601879"/>
            <a:ext cx="69532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1" name="Соединительная линия уступом 100"/>
          <p:cNvCxnSpPr>
            <a:stCxn id="23" idx="2"/>
          </p:cNvCxnSpPr>
          <p:nvPr/>
        </p:nvCxnSpPr>
        <p:spPr>
          <a:xfrm rot="5400000">
            <a:off x="6917059" y="1759427"/>
            <a:ext cx="562928" cy="1458912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6" name="Соединительная линия уступом 105"/>
          <p:cNvCxnSpPr>
            <a:stCxn id="17" idx="2"/>
            <a:endCxn id="24" idx="0"/>
          </p:cNvCxnSpPr>
          <p:nvPr/>
        </p:nvCxnSpPr>
        <p:spPr>
          <a:xfrm rot="16200000" flipH="1">
            <a:off x="3107537" y="487370"/>
            <a:ext cx="500063" cy="394017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905" name="TextBox 106"/>
          <p:cNvSpPr txBox="1">
            <a:spLocks noChangeArrowheads="1"/>
          </p:cNvSpPr>
          <p:nvPr/>
        </p:nvSpPr>
        <p:spPr bwMode="auto">
          <a:xfrm>
            <a:off x="6891343" y="2500320"/>
            <a:ext cx="8032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>
                <a:solidFill>
                  <a:srgbClr val="000000"/>
                </a:solidFill>
              </a:rPr>
              <a:t>ученики</a:t>
            </a:r>
          </a:p>
        </p:txBody>
      </p:sp>
      <p:sp>
        <p:nvSpPr>
          <p:cNvPr id="108" name="TextBox 107"/>
          <p:cNvSpPr txBox="1"/>
          <p:nvPr/>
        </p:nvSpPr>
        <p:spPr>
          <a:xfrm rot="16200000">
            <a:off x="6130136" y="2040739"/>
            <a:ext cx="92868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учащиес</a:t>
            </a:r>
            <a:r>
              <a:rPr lang="ru-RU" sz="1200" b="1" spc="-1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308475" y="3000379"/>
            <a:ext cx="1944688" cy="48148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ОПК (техническое обучение, учебные классы)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308475" y="3500440"/>
            <a:ext cx="1944688" cy="20859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Аспирантура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310078" y="3763328"/>
            <a:ext cx="1944687" cy="73723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Совет по защите кандидатских и докторских диссертаций</a:t>
            </a:r>
          </a:p>
        </p:txBody>
      </p:sp>
      <p:cxnSp>
        <p:nvCxnSpPr>
          <p:cNvPr id="35" name="Прямая со стрелкой 34"/>
          <p:cNvCxnSpPr>
            <a:endCxn id="22" idx="0"/>
          </p:cNvCxnSpPr>
          <p:nvPr/>
        </p:nvCxnSpPr>
        <p:spPr>
          <a:xfrm>
            <a:off x="4657725" y="1124428"/>
            <a:ext cx="0" cy="16430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>
            <a:stCxn id="23" idx="0"/>
            <a:endCxn id="17" idx="0"/>
          </p:cNvCxnSpPr>
          <p:nvPr/>
        </p:nvCxnSpPr>
        <p:spPr>
          <a:xfrm rot="16200000" flipV="1">
            <a:off x="4657725" y="-1981518"/>
            <a:ext cx="0" cy="6540500"/>
          </a:xfrm>
          <a:prstGeom prst="bentConnector3">
            <a:avLst>
              <a:gd name="adj1" fmla="val 2286010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12" name="TextBox 63"/>
          <p:cNvSpPr txBox="1">
            <a:spLocks noChangeArrowheads="1"/>
          </p:cNvSpPr>
          <p:nvPr/>
        </p:nvSpPr>
        <p:spPr bwMode="auto">
          <a:xfrm>
            <a:off x="1655763" y="785820"/>
            <a:ext cx="12239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200" b="1">
                <a:solidFill>
                  <a:srgbClr val="000000"/>
                </a:solidFill>
              </a:rPr>
              <a:t>11-</a:t>
            </a:r>
            <a:r>
              <a:rPr lang="ru-RU" altLang="ru-RU" sz="1200" b="1">
                <a:solidFill>
                  <a:srgbClr val="000000"/>
                </a:solidFill>
              </a:rPr>
              <a:t>е классы</a:t>
            </a:r>
          </a:p>
        </p:txBody>
      </p:sp>
      <p:sp>
        <p:nvSpPr>
          <p:cNvPr id="37913" name="TextBox 64"/>
          <p:cNvSpPr txBox="1">
            <a:spLocks noChangeArrowheads="1"/>
          </p:cNvSpPr>
          <p:nvPr/>
        </p:nvSpPr>
        <p:spPr bwMode="auto">
          <a:xfrm>
            <a:off x="5022859" y="785820"/>
            <a:ext cx="12239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>
                <a:solidFill>
                  <a:srgbClr val="000000"/>
                </a:solidFill>
              </a:rPr>
              <a:t>9</a:t>
            </a:r>
            <a:r>
              <a:rPr lang="en-US" altLang="ru-RU" sz="1200" b="1">
                <a:solidFill>
                  <a:srgbClr val="000000"/>
                </a:solidFill>
              </a:rPr>
              <a:t>-</a:t>
            </a:r>
            <a:r>
              <a:rPr lang="ru-RU" altLang="ru-RU" sz="1200" b="1">
                <a:solidFill>
                  <a:srgbClr val="000000"/>
                </a:solidFill>
              </a:rPr>
              <a:t>е классы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5786440" y="2143125"/>
            <a:ext cx="7937" cy="544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915" name="TextBox 36"/>
          <p:cNvSpPr txBox="1">
            <a:spLocks noChangeArrowheads="1"/>
          </p:cNvSpPr>
          <p:nvPr/>
        </p:nvSpPr>
        <p:spPr bwMode="auto">
          <a:xfrm>
            <a:off x="3429006" y="2464601"/>
            <a:ext cx="18573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>
                <a:solidFill>
                  <a:srgbClr val="000000"/>
                </a:solidFill>
              </a:rPr>
              <a:t>Преподаватели</a:t>
            </a:r>
          </a:p>
        </p:txBody>
      </p:sp>
      <p:sp>
        <p:nvSpPr>
          <p:cNvPr id="37916" name="TextBox 42"/>
          <p:cNvSpPr txBox="1">
            <a:spLocks noChangeArrowheads="1"/>
          </p:cNvSpPr>
          <p:nvPr/>
        </p:nvSpPr>
        <p:spPr bwMode="auto">
          <a:xfrm>
            <a:off x="1071563" y="3340425"/>
            <a:ext cx="10715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>
                <a:solidFill>
                  <a:srgbClr val="000000"/>
                </a:solidFill>
              </a:rPr>
              <a:t>Бакалавры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>
                <a:solidFill>
                  <a:srgbClr val="000000"/>
                </a:solidFill>
              </a:rPr>
              <a:t>Инженеры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>
                <a:solidFill>
                  <a:srgbClr val="000000"/>
                </a:solidFill>
              </a:rPr>
              <a:t>Магистры</a:t>
            </a:r>
          </a:p>
        </p:txBody>
      </p:sp>
      <p:sp>
        <p:nvSpPr>
          <p:cNvPr id="37917" name="TextBox 44"/>
          <p:cNvSpPr txBox="1">
            <a:spLocks noChangeArrowheads="1"/>
          </p:cNvSpPr>
          <p:nvPr/>
        </p:nvSpPr>
        <p:spPr bwMode="auto">
          <a:xfrm>
            <a:off x="1500189" y="2214570"/>
            <a:ext cx="18573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>
                <a:solidFill>
                  <a:srgbClr val="000000"/>
                </a:solidFill>
              </a:rPr>
              <a:t>Практика студентов</a:t>
            </a:r>
          </a:p>
        </p:txBody>
      </p:sp>
      <p:sp>
        <p:nvSpPr>
          <p:cNvPr id="37918" name="TextBox 37"/>
          <p:cNvSpPr txBox="1">
            <a:spLocks noChangeArrowheads="1"/>
          </p:cNvSpPr>
          <p:nvPr/>
        </p:nvSpPr>
        <p:spPr bwMode="auto">
          <a:xfrm>
            <a:off x="3857625" y="2195989"/>
            <a:ext cx="20716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000000"/>
                </a:solidFill>
              </a:rPr>
              <a:t>100 выпускников</a:t>
            </a:r>
          </a:p>
        </p:txBody>
      </p:sp>
      <p:sp>
        <p:nvSpPr>
          <p:cNvPr id="37919" name="TextBox 38"/>
          <p:cNvSpPr txBox="1">
            <a:spLocks noChangeArrowheads="1"/>
          </p:cNvSpPr>
          <p:nvPr/>
        </p:nvSpPr>
        <p:spPr bwMode="auto">
          <a:xfrm>
            <a:off x="71439" y="4429132"/>
            <a:ext cx="4071937" cy="626701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000000"/>
                </a:solidFill>
              </a:rPr>
              <a:t>Другие ВУЗы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>
                <a:solidFill>
                  <a:srgbClr val="000000"/>
                </a:solidFill>
              </a:rPr>
              <a:t>(Ивановский ГХТУ, Рязанский ГРТУ, МИЭТ, МЭИ, МИСИС, МГУ, МАИ, МИРЭА, МГТУ им.Баумана, Томский ГПУ, ТУСУР…)</a:t>
            </a:r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1000126" y="3999072"/>
            <a:ext cx="1285875" cy="14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5400000">
            <a:off x="775737" y="4223313"/>
            <a:ext cx="447199" cy="1587"/>
          </a:xfrm>
          <a:prstGeom prst="straightConnector1">
            <a:avLst/>
          </a:prstGeom>
          <a:ln>
            <a:solidFill>
              <a:schemeClr val="tx1"/>
            </a:solidFill>
            <a:miter lim="800000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924" name="TextBox 52"/>
          <p:cNvSpPr txBox="1">
            <a:spLocks noChangeArrowheads="1"/>
          </p:cNvSpPr>
          <p:nvPr/>
        </p:nvSpPr>
        <p:spPr bwMode="auto">
          <a:xfrm>
            <a:off x="2286006" y="3725932"/>
            <a:ext cx="1571625" cy="48628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000000"/>
                </a:solidFill>
              </a:rPr>
              <a:t>50 выпускников</a:t>
            </a:r>
          </a:p>
        </p:txBody>
      </p:sp>
      <p:pic>
        <p:nvPicPr>
          <p:cNvPr id="37925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71437"/>
            <a:ext cx="10842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Прямая со стрелкой 57"/>
          <p:cNvCxnSpPr/>
          <p:nvPr/>
        </p:nvCxnSpPr>
        <p:spPr>
          <a:xfrm>
            <a:off x="3857625" y="3643318"/>
            <a:ext cx="285750" cy="14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5725" y="-8325"/>
            <a:ext cx="7927975" cy="77043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5" rIns="91429" bIns="45715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b="1">
                <a:solidFill>
                  <a:srgbClr val="29297B"/>
                </a:solidFill>
                <a:latin typeface="Arial Black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0" dirty="0">
                <a:solidFill>
                  <a:prstClr val="black"/>
                </a:solidFill>
              </a:rPr>
              <a:t>СИСТЕМА ПОДГОТОВКИ КАДРОВ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6003925" algn="l"/>
              </a:tabLst>
              <a:defRPr/>
            </a:pPr>
            <a:r>
              <a:rPr lang="ru-RU" sz="1800" b="0" dirty="0">
                <a:solidFill>
                  <a:prstClr val="black"/>
                </a:solidFill>
              </a:rPr>
              <a:t>ДЛЯ АО «НПП «ИСТОК» им. ШОКИНА»</a:t>
            </a:r>
          </a:p>
        </p:txBody>
      </p:sp>
    </p:spTree>
    <p:extLst>
      <p:ext uri="{BB962C8B-B14F-4D97-AF65-F5344CB8AC3E}">
        <p14:creationId xmlns:p14="http://schemas.microsoft.com/office/powerpoint/2010/main" val="39749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496" y="183168"/>
            <a:ext cx="5746537" cy="157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spcCol="0" rtlCol="0" anchor="ctr"/>
          <a:lstStyle/>
          <a:p>
            <a:r>
              <a:rPr lang="ru-RU" sz="1300" b="1" dirty="0" smtClean="0">
                <a:latin typeface="Arial Black" pitchFamily="34" charset="0"/>
                <a:ea typeface="Cambria Math" pitchFamily="18" charset="0"/>
              </a:rPr>
              <a:t>                          ЖИЛЬЁ</a:t>
            </a:r>
            <a:endParaRPr lang="ru-RU" sz="1300" b="1" dirty="0">
              <a:latin typeface="Arial Black" pitchFamily="34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6" y="262064"/>
            <a:ext cx="8918177" cy="4752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5" rIns="91429" bIns="45715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b="1">
                <a:solidFill>
                  <a:srgbClr val="29297B"/>
                </a:solidFill>
                <a:latin typeface="Arial Black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Договора о целевом обучении АО «НПП «Исток» им. А.И. </a:t>
            </a:r>
            <a:r>
              <a:rPr lang="ru-RU" sz="1800" dirty="0" err="1" smtClean="0">
                <a:solidFill>
                  <a:schemeClr val="tx1"/>
                </a:solidFill>
              </a:rPr>
              <a:t>Шокина</a:t>
            </a:r>
            <a:r>
              <a:rPr lang="ru-RU" sz="1800" dirty="0" smtClean="0">
                <a:solidFill>
                  <a:schemeClr val="tx1"/>
                </a:solidFill>
              </a:rPr>
              <a:t>»</a:t>
            </a:r>
          </a:p>
          <a:p>
            <a:pPr>
              <a:defRPr/>
            </a:pP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417" y="1577501"/>
            <a:ext cx="1147818" cy="11712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71977" y="2807156"/>
            <a:ext cx="1764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/>
              <a:t>МГТУ им. Н.Э. Баумана,</a:t>
            </a:r>
          </a:p>
          <a:p>
            <a:pPr algn="ctr"/>
            <a:r>
              <a:rPr lang="ru-RU" sz="1200" b="1" dirty="0" smtClean="0"/>
              <a:t>7 мест </a:t>
            </a:r>
            <a:endParaRPr lang="ru-RU" sz="1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303" y="1592086"/>
            <a:ext cx="1090150" cy="109451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Прямоугольник 8"/>
          <p:cNvSpPr/>
          <p:nvPr/>
        </p:nvSpPr>
        <p:spPr>
          <a:xfrm>
            <a:off x="1111599" y="4689245"/>
            <a:ext cx="13091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МИЭТ, 7 </a:t>
            </a:r>
            <a:r>
              <a:rPr lang="ru-RU" sz="1200" b="1" dirty="0"/>
              <a:t>мест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458" y="1433998"/>
            <a:ext cx="1822804" cy="125887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242398" y="2760991"/>
            <a:ext cx="13091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МЭИ, 4 места </a:t>
            </a:r>
            <a:endParaRPr lang="ru-RU" sz="12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341" y="3510744"/>
            <a:ext cx="1120087" cy="112008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679323" y="2761813"/>
            <a:ext cx="13091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МАИ, </a:t>
            </a:r>
            <a:r>
              <a:rPr lang="ru-RU" sz="1200" b="1" dirty="0"/>
              <a:t>6</a:t>
            </a:r>
            <a:r>
              <a:rPr lang="ru-RU" sz="1200" b="1" dirty="0" smtClean="0"/>
              <a:t> </a:t>
            </a:r>
            <a:r>
              <a:rPr lang="ru-RU" sz="1200" b="1" dirty="0"/>
              <a:t>мест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5430" y="3447785"/>
            <a:ext cx="1183032" cy="118303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613967" y="4691377"/>
            <a:ext cx="13091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МФТИ </a:t>
            </a:r>
            <a:endParaRPr lang="ru-RU" sz="1200" b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2878" y="3447772"/>
            <a:ext cx="1143000" cy="1143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258729" y="4689245"/>
            <a:ext cx="2400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МТУ (МИРЭА, Фрязино), 50 мест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407355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496" y="183168"/>
            <a:ext cx="5746537" cy="157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spcCol="0" rtlCol="0" anchor="ctr"/>
          <a:lstStyle/>
          <a:p>
            <a:r>
              <a:rPr lang="ru-RU" sz="1300" b="1" dirty="0" smtClean="0">
                <a:latin typeface="Arial Black" pitchFamily="34" charset="0"/>
                <a:ea typeface="Cambria Math" pitchFamily="18" charset="0"/>
              </a:rPr>
              <a:t>                          ЖИЛЬЁ</a:t>
            </a:r>
            <a:endParaRPr lang="ru-RU" sz="1300" b="1" dirty="0">
              <a:latin typeface="Arial Black" pitchFamily="34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505" y="472240"/>
            <a:ext cx="8918177" cy="4203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5" rIns="91429" bIns="45715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b="1">
                <a:solidFill>
                  <a:srgbClr val="29297B"/>
                </a:solidFill>
                <a:latin typeface="Arial Black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Договора о </a:t>
            </a:r>
            <a:r>
              <a:rPr lang="ru-RU" sz="1800" dirty="0">
                <a:solidFill>
                  <a:schemeClr val="tx1"/>
                </a:solidFill>
              </a:rPr>
              <a:t>целевом обучении АО «НПП «Исток» им. А.И. </a:t>
            </a:r>
            <a:r>
              <a:rPr lang="ru-RU" sz="1800" dirty="0" err="1">
                <a:solidFill>
                  <a:schemeClr val="tx1"/>
                </a:solidFill>
              </a:rPr>
              <a:t>Шокина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1819" y="3899731"/>
            <a:ext cx="23596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/>
              <a:t>Рязанский государственный</a:t>
            </a:r>
          </a:p>
          <a:p>
            <a:pPr algn="ctr"/>
            <a:r>
              <a:rPr lang="ru-RU" sz="1200" b="1" dirty="0" smtClean="0"/>
              <a:t> радиотехнический университет,</a:t>
            </a:r>
          </a:p>
          <a:p>
            <a:pPr algn="ctr"/>
            <a:r>
              <a:rPr lang="ru-RU" sz="1200" b="1" dirty="0" smtClean="0"/>
              <a:t>11 мест </a:t>
            </a:r>
            <a:endParaRPr lang="ru-RU" sz="1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58" y="1954156"/>
            <a:ext cx="1491606" cy="16497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880" y="1954155"/>
            <a:ext cx="2015427" cy="178509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457666" y="3899736"/>
            <a:ext cx="23243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Ивановский </a:t>
            </a:r>
            <a:r>
              <a:rPr lang="ru-RU" sz="1200" b="1" dirty="0"/>
              <a:t>государственный</a:t>
            </a:r>
          </a:p>
          <a:p>
            <a:pPr algn="ctr"/>
            <a:r>
              <a:rPr lang="ru-RU" sz="1200" b="1" dirty="0"/>
              <a:t> </a:t>
            </a:r>
            <a:r>
              <a:rPr lang="ru-RU" sz="1200" b="1" dirty="0" smtClean="0"/>
              <a:t>химико-технологический </a:t>
            </a:r>
            <a:r>
              <a:rPr lang="ru-RU" sz="1200" b="1" dirty="0"/>
              <a:t>университет,</a:t>
            </a:r>
          </a:p>
          <a:p>
            <a:pPr algn="ctr"/>
            <a:r>
              <a:rPr lang="ru-RU" sz="1200" b="1" dirty="0" smtClean="0"/>
              <a:t>10 </a:t>
            </a:r>
            <a:r>
              <a:rPr lang="ru-RU" sz="1200" b="1" dirty="0"/>
              <a:t>мест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046" y="1827016"/>
            <a:ext cx="1943114" cy="198405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782033" y="3899736"/>
            <a:ext cx="31404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Томский государственный</a:t>
            </a:r>
            <a:endParaRPr lang="ru-RU" sz="1200" b="1" dirty="0"/>
          </a:p>
          <a:p>
            <a:pPr algn="ctr"/>
            <a:r>
              <a:rPr lang="ru-RU" sz="1200" b="1" dirty="0"/>
              <a:t>у</a:t>
            </a:r>
            <a:r>
              <a:rPr lang="ru-RU" sz="1200" b="1" dirty="0" smtClean="0"/>
              <a:t>ниверситет систем управления</a:t>
            </a:r>
          </a:p>
          <a:p>
            <a:pPr algn="ctr"/>
            <a:r>
              <a:rPr lang="ru-RU" sz="1200" b="1" dirty="0"/>
              <a:t>и</a:t>
            </a:r>
            <a:r>
              <a:rPr lang="ru-RU" sz="1200" b="1" dirty="0" smtClean="0"/>
              <a:t> радиоэлектроники,</a:t>
            </a:r>
            <a:endParaRPr lang="ru-RU" sz="1200" b="1" dirty="0"/>
          </a:p>
          <a:p>
            <a:pPr algn="ctr"/>
            <a:r>
              <a:rPr lang="ru-RU" sz="1200" b="1" dirty="0"/>
              <a:t>10 мест </a:t>
            </a:r>
          </a:p>
        </p:txBody>
      </p:sp>
    </p:spTree>
    <p:extLst>
      <p:ext uri="{BB962C8B-B14F-4D97-AF65-F5344CB8AC3E}">
        <p14:creationId xmlns:p14="http://schemas.microsoft.com/office/powerpoint/2010/main" val="360922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950" y="515063"/>
            <a:ext cx="8936038" cy="44319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00" b="1" dirty="0" smtClean="0">
                <a:solidFill>
                  <a:srgbClr val="C00000"/>
                </a:solidFill>
              </a:rPr>
              <a:t>Направление подготовки высшего образования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 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00" b="1" dirty="0" smtClean="0">
                <a:solidFill>
                  <a:srgbClr val="232233"/>
                </a:solidFill>
              </a:rPr>
              <a:t>11.06.01 – Электроника, радиотехника и системы связи</a:t>
            </a:r>
            <a:endParaRPr lang="ru-RU" altLang="ru-RU" sz="1800" dirty="0" smtClean="0">
              <a:solidFill>
                <a:srgbClr val="232233"/>
              </a:solidFill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dirty="0" smtClean="0">
              <a:solidFill>
                <a:prstClr val="black"/>
              </a:solidFill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00" b="1" dirty="0" smtClean="0">
                <a:solidFill>
                  <a:srgbClr val="C00000"/>
                </a:solidFill>
              </a:rPr>
              <a:t>В ходе освоения образовательной программы аспиранты разрабатывают научно-исследовательскую квалификационную работу (диссертацию) </a:t>
            </a:r>
            <a:br>
              <a:rPr lang="ru-RU" altLang="ru-RU" sz="1800" b="1" dirty="0" smtClean="0">
                <a:solidFill>
                  <a:srgbClr val="C00000"/>
                </a:solidFill>
              </a:rPr>
            </a:br>
            <a:r>
              <a:rPr lang="ru-RU" altLang="ru-RU" sz="1800" b="1" dirty="0" smtClean="0">
                <a:solidFill>
                  <a:srgbClr val="C00000"/>
                </a:solidFill>
              </a:rPr>
              <a:t>по одной из специальностей номенклатуры специальностей научных работников: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dirty="0" smtClean="0">
              <a:solidFill>
                <a:srgbClr val="C00000"/>
              </a:solidFill>
            </a:endParaRPr>
          </a:p>
          <a:p>
            <a:pPr marL="1079500" indent="-107950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00" b="1" dirty="0" smtClean="0">
                <a:solidFill>
                  <a:srgbClr val="232233"/>
                </a:solidFill>
                <a:ea typeface="Arial Unicode MS" panose="020B0604020202020204" pitchFamily="34" charset="-128"/>
              </a:rPr>
              <a:t>05.27.01 – Твердотельная электроника, радиоэлектронные компоненты, микро- и </a:t>
            </a:r>
            <a:r>
              <a:rPr lang="ru-RU" altLang="ru-RU" sz="1800" b="1" dirty="0" err="1" smtClean="0">
                <a:solidFill>
                  <a:srgbClr val="232233"/>
                </a:solidFill>
                <a:ea typeface="Arial Unicode MS" panose="020B0604020202020204" pitchFamily="34" charset="-128"/>
              </a:rPr>
              <a:t>наноэлектроника</a:t>
            </a:r>
            <a:r>
              <a:rPr lang="ru-RU" altLang="ru-RU" sz="1800" b="1" dirty="0" smtClean="0">
                <a:solidFill>
                  <a:srgbClr val="232233"/>
                </a:solidFill>
                <a:ea typeface="Arial Unicode MS" panose="020B0604020202020204" pitchFamily="34" charset="-128"/>
              </a:rPr>
              <a:t>, приборы на квантовых эффектах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00" dirty="0" smtClean="0">
                <a:solidFill>
                  <a:srgbClr val="232233"/>
                </a:solidFill>
                <a:ea typeface="Arial Unicode MS" panose="020B0604020202020204" pitchFamily="34" charset="-128"/>
              </a:rPr>
              <a:t/>
            </a:r>
            <a:br>
              <a:rPr lang="ru-RU" altLang="ru-RU" sz="1800" dirty="0" smtClean="0">
                <a:solidFill>
                  <a:srgbClr val="232233"/>
                </a:solidFill>
                <a:ea typeface="Arial Unicode MS" panose="020B0604020202020204" pitchFamily="34" charset="-128"/>
              </a:rPr>
            </a:br>
            <a:r>
              <a:rPr lang="ru-RU" altLang="ru-RU" sz="1800" b="1" dirty="0" smtClean="0">
                <a:solidFill>
                  <a:srgbClr val="232233"/>
                </a:solidFill>
                <a:ea typeface="Arial Unicode MS" panose="020B0604020202020204" pitchFamily="34" charset="-128"/>
              </a:rPr>
              <a:t>05.27.02 – Вакуумная и плазменная электроника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dirty="0" smtClean="0">
              <a:solidFill>
                <a:prstClr val="black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00" b="1" dirty="0" smtClean="0">
                <a:solidFill>
                  <a:srgbClr val="C00000"/>
                </a:solidFill>
              </a:rPr>
              <a:t>Лицензия Федеральной службы по надзору в сфере образования и науки РФ № 1506 от 19.06.2015 г.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1" dirty="0" smtClean="0">
              <a:solidFill>
                <a:srgbClr val="232233"/>
              </a:solidFill>
            </a:endParaRPr>
          </a:p>
        </p:txBody>
      </p:sp>
      <p:pic>
        <p:nvPicPr>
          <p:cNvPr id="4505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204312"/>
            <a:ext cx="10842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8438" y="44271"/>
            <a:ext cx="7559986" cy="42813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5" rIns="91429" bIns="45715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b="1">
                <a:solidFill>
                  <a:srgbClr val="29297B"/>
                </a:solidFill>
                <a:latin typeface="Arial Black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 smtClean="0">
                <a:solidFill>
                  <a:prstClr val="black"/>
                </a:solidFill>
              </a:rPr>
              <a:t>АСПИРАНТУРА</a:t>
            </a:r>
            <a:endParaRPr lang="ru-RU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65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432912"/>
            <a:ext cx="89281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dirty="0">
                <a:solidFill>
                  <a:srgbClr val="C00000"/>
                </a:solidFill>
                <a:latin typeface="Arial" charset="0"/>
                <a:cs typeface="Arial" charset="0"/>
              </a:rPr>
              <a:t>Диссертационный совет № Д 409.001.01 при НПП «Исток»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dirty="0">
                <a:solidFill>
                  <a:srgbClr val="C00000"/>
                </a:solidFill>
                <a:latin typeface="Arial" charset="0"/>
                <a:cs typeface="Arial" charset="0"/>
              </a:rPr>
              <a:t>создан приказом </a:t>
            </a:r>
            <a:r>
              <a:rPr lang="ru-RU" sz="18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Рособрнадзора</a:t>
            </a:r>
            <a:r>
              <a:rPr lang="ru-RU" sz="1800" b="1" dirty="0">
                <a:solidFill>
                  <a:srgbClr val="C00000"/>
                </a:solidFill>
                <a:latin typeface="Arial" charset="0"/>
                <a:cs typeface="Arial" charset="0"/>
              </a:rPr>
              <a:t> от 07.12.2007 г. № 2397-1817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Arial" charset="0"/>
                <a:cs typeface="Arial" charset="0"/>
              </a:rPr>
              <a:t>Совет принимает к защите диссертации на соискание ученых степеней доктора и кандидата технических наук по специальностям: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1168400" indent="-116840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dirty="0">
                <a:solidFill>
                  <a:prstClr val="black"/>
                </a:solidFill>
                <a:latin typeface="Arial" charset="0"/>
                <a:cs typeface="Arial" charset="0"/>
              </a:rPr>
              <a:t>05.27.01 – Твердотельная электроника, радиоэлектронные компоненты, микро- и </a:t>
            </a:r>
            <a:r>
              <a:rPr lang="ru-RU" sz="1800" b="1" dirty="0" err="1">
                <a:solidFill>
                  <a:prstClr val="black"/>
                </a:solidFill>
                <a:latin typeface="Arial" charset="0"/>
                <a:cs typeface="Arial" charset="0"/>
              </a:rPr>
              <a:t>наноэлектроника</a:t>
            </a:r>
            <a:r>
              <a:rPr lang="ru-RU" sz="1800" b="1" dirty="0">
                <a:solidFill>
                  <a:prstClr val="black"/>
                </a:solidFill>
                <a:latin typeface="Arial" charset="0"/>
                <a:cs typeface="Arial" charset="0"/>
              </a:rPr>
              <a:t>, приборы на квантовых эффектах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dirty="0">
                <a:solidFill>
                  <a:prstClr val="black"/>
                </a:solidFill>
                <a:latin typeface="Arial" charset="0"/>
                <a:cs typeface="Arial" charset="0"/>
              </a:rPr>
              <a:t>05.27.02 – Вакуумная и плазменная электроника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07A37"/>
                </a:solidFill>
                <a:latin typeface="Arial" charset="0"/>
                <a:cs typeface="Arial" charset="0"/>
              </a:rPr>
              <a:t>Председатель диссертационного совета 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Arial" charset="0"/>
                <a:cs typeface="Arial" charset="0"/>
              </a:rPr>
              <a:t>Борисов Александр Анатольевич, д.т.н.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07A37"/>
                </a:solidFill>
                <a:latin typeface="Arial" charset="0"/>
                <a:cs typeface="Arial" charset="0"/>
              </a:rPr>
              <a:t>Заместитель председателя совета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Панас</a:t>
            </a:r>
            <a:r>
              <a:rPr lang="ru-RU" sz="1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Андрей Иванович</a:t>
            </a:r>
            <a:r>
              <a:rPr lang="ru-RU" sz="1600" b="1" dirty="0">
                <a:solidFill>
                  <a:srgbClr val="C00000"/>
                </a:solidFill>
                <a:latin typeface="Arial" charset="0"/>
                <a:cs typeface="Arial" charset="0"/>
              </a:rPr>
              <a:t>, </a:t>
            </a:r>
            <a:r>
              <a:rPr lang="ru-RU" sz="1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д.ф.-м.н</a:t>
            </a:r>
            <a:r>
              <a:rPr lang="ru-RU" sz="1600" b="1" dirty="0">
                <a:solidFill>
                  <a:srgbClr val="C00000"/>
                </a:solidFill>
                <a:latin typeface="Arial" charset="0"/>
                <a:cs typeface="Arial" charset="0"/>
              </a:rPr>
              <a:t>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07A37"/>
                </a:solidFill>
                <a:latin typeface="Arial" charset="0"/>
                <a:cs typeface="Arial" charset="0"/>
              </a:rPr>
              <a:t>Ученый секретарь совета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Arial" charset="0"/>
                <a:cs typeface="Arial" charset="0"/>
              </a:rPr>
              <a:t> Куликова Ирина Владимировна, к.ф.-м.н.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07A37"/>
                </a:solidFill>
                <a:latin typeface="Arial" charset="0"/>
                <a:cs typeface="Arial" charset="0"/>
              </a:rPr>
              <a:t>В состав диссертационного совета входит </a:t>
            </a:r>
            <a:r>
              <a:rPr lang="ru-RU" sz="1600" b="1" dirty="0" smtClean="0">
                <a:solidFill>
                  <a:srgbClr val="007A37"/>
                </a:solidFill>
                <a:latin typeface="Arial" charset="0"/>
                <a:cs typeface="Arial" charset="0"/>
              </a:rPr>
              <a:t>20 человек</a:t>
            </a:r>
            <a:endParaRPr lang="ru-RU" sz="1600" b="1" dirty="0">
              <a:solidFill>
                <a:srgbClr val="007A37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0164" y="44292"/>
            <a:ext cx="3982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ДИССЕРТАЦИОННЫЙ СОВЕТ</a:t>
            </a:r>
          </a:p>
        </p:txBody>
      </p:sp>
      <p:pic>
        <p:nvPicPr>
          <p:cNvPr id="46084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204312"/>
            <a:ext cx="10842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91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926612"/>
              </p:ext>
            </p:extLst>
          </p:nvPr>
        </p:nvGraphicFramePr>
        <p:xfrm>
          <a:off x="960443" y="921258"/>
          <a:ext cx="7223114" cy="3896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1801916"/>
                <a:gridCol w="1231574"/>
                <a:gridCol w="1327114"/>
                <a:gridCol w="1263919"/>
                <a:gridCol w="1390311"/>
              </a:tblGrid>
              <a:tr h="276102">
                <a:tc rowSpan="2"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Специальность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Показатели, чел.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2014/2015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2015/2016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2016/2017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2017/2018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57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1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a typeface="굴림" pitchFamily="34" charset="-127"/>
                        </a:rPr>
                        <a:t>11.03.03 Конструирование и технология электронных средств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</a:t>
                      </a:r>
                      <a:endParaRPr lang="ru-RU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</a:t>
                      </a:r>
                      <a:endParaRPr lang="ru-RU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24</a:t>
                      </a:r>
                      <a:endParaRPr lang="ru-RU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25</a:t>
                      </a:r>
                      <a:endParaRPr lang="ru-RU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272"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a typeface="굴림" pitchFamily="34" charset="-127"/>
                        </a:rPr>
                        <a:t>11.03.04 </a:t>
                      </a:r>
                    </a:p>
                    <a:p>
                      <a:pPr algn="l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a typeface="굴림" pitchFamily="34" charset="-127"/>
                        </a:rPr>
                        <a:t>Электроника и </a:t>
                      </a:r>
                      <a:r>
                        <a:rPr lang="ru-RU" sz="1400" b="1" dirty="0" err="1" smtClean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a typeface="굴림" pitchFamily="34" charset="-127"/>
                        </a:rPr>
                        <a:t>наноэлектроника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</a:t>
                      </a:r>
                      <a:endParaRPr lang="ru-RU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9</a:t>
                      </a:r>
                      <a:endParaRPr lang="ru-RU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</a:t>
                      </a:r>
                      <a:endParaRPr lang="ru-RU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25</a:t>
                      </a:r>
                      <a:endParaRPr lang="ru-RU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10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3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a typeface="굴림" pitchFamily="34" charset="-127"/>
                        </a:rPr>
                        <a:t>09.03.01 </a:t>
                      </a:r>
                      <a:br>
                        <a:rPr lang="ru-RU" sz="1400" b="1" dirty="0" smtClean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a typeface="굴림" pitchFamily="34" charset="-127"/>
                        </a:rPr>
                      </a:br>
                      <a:r>
                        <a:rPr lang="ru-RU" sz="1400" b="1" dirty="0" smtClean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a typeface="굴림" pitchFamily="34" charset="-127"/>
                        </a:rPr>
                        <a:t>Информатика и вычислительная техника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15</a:t>
                      </a:r>
                      <a:endParaRPr lang="ru-RU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</a:t>
                      </a:r>
                      <a:endParaRPr lang="ru-RU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23</a:t>
                      </a:r>
                      <a:endParaRPr lang="ru-RU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</a:t>
                      </a:r>
                      <a:endParaRPr lang="ru-RU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17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ИТОГО: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382"/>
          <p:cNvSpPr txBox="1">
            <a:spLocks noChangeArrowheads="1"/>
          </p:cNvSpPr>
          <p:nvPr/>
        </p:nvSpPr>
        <p:spPr bwMode="black">
          <a:xfrm>
            <a:off x="0" y="-19252"/>
            <a:ext cx="9144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1111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1111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1111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1111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1111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1111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1111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1111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11111"/>
                </a:solidFill>
                <a:latin typeface="Verdana" pitchFamily="34" charset="0"/>
              </a:defRPr>
            </a:lvl9pPr>
          </a:lstStyle>
          <a:p>
            <a:pPr defTabSz="914400" eaLnBrk="1" hangingPunct="1">
              <a:lnSpc>
                <a:spcPct val="80000"/>
              </a:lnSpc>
            </a:pPr>
            <a:r>
              <a:rPr lang="ru-RU" altLang="ko-KR" sz="1800" kern="0" dirty="0" smtClean="0">
                <a:solidFill>
                  <a:srgbClr val="000066"/>
                </a:solidFill>
                <a:ea typeface="굴림" pitchFamily="34" charset="-127"/>
              </a:rPr>
              <a:t>Подготовка кадров в </a:t>
            </a:r>
            <a:r>
              <a:rPr lang="ru-RU" altLang="ko-KR" sz="1800" kern="0" dirty="0" smtClean="0">
                <a:solidFill>
                  <a:srgbClr val="000066"/>
                </a:solidFill>
                <a:ea typeface="굴림" pitchFamily="34" charset="-127"/>
              </a:rPr>
              <a:t>филиале МИРЭА (МТУ) </a:t>
            </a:r>
            <a:r>
              <a:rPr lang="ru-RU" altLang="ko-KR" sz="1800" kern="0" dirty="0">
                <a:solidFill>
                  <a:srgbClr val="000066"/>
                </a:solidFill>
                <a:ea typeface="굴림" pitchFamily="34" charset="-127"/>
              </a:rPr>
              <a:t>для </a:t>
            </a:r>
            <a:r>
              <a:rPr lang="ru-RU" altLang="ko-KR" sz="1800" kern="0" dirty="0" smtClean="0">
                <a:solidFill>
                  <a:srgbClr val="000066"/>
                </a:solidFill>
                <a:ea typeface="굴림" pitchFamily="34" charset="-127"/>
              </a:rPr>
              <a:t>АО </a:t>
            </a:r>
            <a:r>
              <a:rPr lang="ru-RU" altLang="ko-KR" sz="1800" kern="0" dirty="0">
                <a:solidFill>
                  <a:srgbClr val="000066"/>
                </a:solidFill>
                <a:ea typeface="굴림" pitchFamily="34" charset="-127"/>
              </a:rPr>
              <a:t>"НПП </a:t>
            </a:r>
            <a:r>
              <a:rPr lang="ru-RU" altLang="ko-KR" sz="1800" kern="0" dirty="0" smtClean="0">
                <a:solidFill>
                  <a:srgbClr val="000066"/>
                </a:solidFill>
                <a:ea typeface="굴림" pitchFamily="34" charset="-127"/>
              </a:rPr>
              <a:t>«Исток»</a:t>
            </a:r>
          </a:p>
          <a:p>
            <a:pPr defTabSz="914400" eaLnBrk="1" hangingPunct="1">
              <a:lnSpc>
                <a:spcPct val="80000"/>
              </a:lnSpc>
            </a:pPr>
            <a:r>
              <a:rPr lang="ru-RU" altLang="ko-KR" sz="1800" kern="0" dirty="0" smtClean="0">
                <a:solidFill>
                  <a:srgbClr val="000066"/>
                </a:solidFill>
                <a:ea typeface="굴림" pitchFamily="34" charset="-127"/>
              </a:rPr>
              <a:t> </a:t>
            </a:r>
            <a:r>
              <a:rPr lang="ru-RU" altLang="ko-KR" sz="1800" kern="0" dirty="0">
                <a:solidFill>
                  <a:srgbClr val="000066"/>
                </a:solidFill>
                <a:ea typeface="굴림" pitchFamily="34" charset="-127"/>
              </a:rPr>
              <a:t>им. </a:t>
            </a:r>
            <a:r>
              <a:rPr lang="ru-RU" altLang="ko-KR" sz="1800" kern="0" dirty="0" err="1" smtClean="0">
                <a:solidFill>
                  <a:srgbClr val="000066"/>
                </a:solidFill>
                <a:ea typeface="굴림" pitchFamily="34" charset="-127"/>
              </a:rPr>
              <a:t>А.И.Шокина</a:t>
            </a:r>
            <a:r>
              <a:rPr lang="ru-RU" altLang="ko-KR" sz="1800" kern="0" dirty="0">
                <a:solidFill>
                  <a:srgbClr val="000066"/>
                </a:solidFill>
                <a:ea typeface="굴림" pitchFamily="34" charset="-127"/>
              </a:rPr>
              <a:t>"</a:t>
            </a:r>
            <a:endParaRPr lang="en-US" altLang="ko-KR" sz="1800" kern="0" dirty="0" smtClean="0">
              <a:ea typeface="굴림" pitchFamily="34" charset="-127"/>
            </a:endParaRPr>
          </a:p>
        </p:txBody>
      </p:sp>
      <p:sp>
        <p:nvSpPr>
          <p:cNvPr id="4" name="Rectangle 382"/>
          <p:cNvSpPr txBox="1">
            <a:spLocks noChangeArrowheads="1"/>
          </p:cNvSpPr>
          <p:nvPr/>
        </p:nvSpPr>
        <p:spPr bwMode="black">
          <a:xfrm>
            <a:off x="91440" y="553772"/>
            <a:ext cx="9144000" cy="26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1111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1111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1111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1111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1111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1111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1111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1111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11111"/>
                </a:solidFill>
                <a:latin typeface="Verdana" pitchFamily="34" charset="0"/>
              </a:defRPr>
            </a:lvl9pPr>
          </a:lstStyle>
          <a:p>
            <a:pPr defTabSz="914400" eaLnBrk="1" hangingPunct="1">
              <a:lnSpc>
                <a:spcPct val="80000"/>
              </a:lnSpc>
            </a:pPr>
            <a:r>
              <a:rPr lang="ru-RU" altLang="ko-KR" sz="1400" kern="0" dirty="0" smtClean="0">
                <a:solidFill>
                  <a:srgbClr val="000000"/>
                </a:solidFill>
                <a:ea typeface="굴림" pitchFamily="34" charset="-127"/>
              </a:rPr>
              <a:t>Начиная с 2014 года филиал МИРЭА участвует в программе целевой подготовки студентов</a:t>
            </a:r>
            <a:endParaRPr lang="en-US" altLang="ko-KR" sz="1400" kern="0" dirty="0" smtClean="0">
              <a:solidFill>
                <a:srgbClr val="000000"/>
              </a:solidFill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47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82"/>
          <p:cNvSpPr txBox="1">
            <a:spLocks noChangeArrowheads="1"/>
          </p:cNvSpPr>
          <p:nvPr/>
        </p:nvSpPr>
        <p:spPr bwMode="black">
          <a:xfrm>
            <a:off x="2562" y="69280"/>
            <a:ext cx="9144000" cy="26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80000"/>
              </a:lnSpc>
            </a:pPr>
            <a:r>
              <a:rPr lang="ru-RU" altLang="ko-KR" sz="1400" b="1" kern="0" dirty="0" smtClean="0">
                <a:solidFill>
                  <a:srgbClr val="000066"/>
                </a:solidFill>
                <a:ea typeface="굴림" pitchFamily="34" charset="-127"/>
              </a:rPr>
              <a:t>Открытый публичный конкурс </a:t>
            </a:r>
            <a:r>
              <a:rPr lang="ru-RU" altLang="ko-KR" sz="1400" b="1" kern="0" dirty="0" smtClean="0">
                <a:solidFill>
                  <a:srgbClr val="000066"/>
                </a:solidFill>
                <a:ea typeface="굴림" pitchFamily="34" charset="-127"/>
              </a:rPr>
              <a:t>по программам развития системы подготовки кадров для ОПК</a:t>
            </a:r>
            <a:endParaRPr lang="en-US" altLang="ko-KR" sz="1400" b="1" kern="0" dirty="0" smtClean="0">
              <a:solidFill>
                <a:srgbClr val="000000"/>
              </a:solidFill>
              <a:ea typeface="굴림" pitchFamily="34" charset="-127"/>
            </a:endParaRPr>
          </a:p>
        </p:txBody>
      </p:sp>
      <p:sp>
        <p:nvSpPr>
          <p:cNvPr id="7" name="Rectangle 380"/>
          <p:cNvSpPr>
            <a:spLocks noChangeArrowheads="1"/>
          </p:cNvSpPr>
          <p:nvPr/>
        </p:nvSpPr>
        <p:spPr bwMode="auto">
          <a:xfrm>
            <a:off x="-108520" y="1314338"/>
            <a:ext cx="3312368" cy="44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</a:pPr>
            <a:r>
              <a:rPr lang="ru-RU" altLang="ko-KR" sz="1600" b="1" dirty="0" smtClean="0">
                <a:solidFill>
                  <a:srgbClr val="003296"/>
                </a:solidFill>
                <a:latin typeface="Minion Pro SmBd" pitchFamily="18" charset="0"/>
              </a:rPr>
              <a:t>Общее финансирование: </a:t>
            </a:r>
            <a:br>
              <a:rPr lang="ru-RU" altLang="ko-KR" sz="1600" b="1" dirty="0" smtClean="0">
                <a:solidFill>
                  <a:srgbClr val="003296"/>
                </a:solidFill>
                <a:latin typeface="Minion Pro SmBd" pitchFamily="18" charset="0"/>
              </a:rPr>
            </a:br>
            <a:r>
              <a:rPr lang="ru-RU" altLang="ko-KR" sz="1600" b="1" dirty="0" smtClean="0">
                <a:solidFill>
                  <a:srgbClr val="003296"/>
                </a:solidFill>
                <a:latin typeface="Minion Pro SmBd" pitchFamily="18" charset="0"/>
              </a:rPr>
              <a:t>71, 449 </a:t>
            </a:r>
            <a:r>
              <a:rPr lang="ru-RU" altLang="ko-KR" sz="1600" b="1" dirty="0" err="1" smtClean="0">
                <a:solidFill>
                  <a:srgbClr val="003296"/>
                </a:solidFill>
                <a:latin typeface="Minion Pro SmBd" pitchFamily="18" charset="0"/>
              </a:rPr>
              <a:t>млн.рублей</a:t>
            </a:r>
            <a:endParaRPr lang="en-US" altLang="ko-KR" sz="1600" b="1" dirty="0" smtClean="0">
              <a:solidFill>
                <a:srgbClr val="003296"/>
              </a:solidFill>
              <a:latin typeface="Minion Pro SmBd" pitchFamily="18" charset="0"/>
            </a:endParaRPr>
          </a:p>
        </p:txBody>
      </p:sp>
      <p:sp>
        <p:nvSpPr>
          <p:cNvPr id="8" name="Rectangle 380"/>
          <p:cNvSpPr>
            <a:spLocks noChangeArrowheads="1"/>
          </p:cNvSpPr>
          <p:nvPr/>
        </p:nvSpPr>
        <p:spPr bwMode="auto">
          <a:xfrm>
            <a:off x="8524" y="483518"/>
            <a:ext cx="8742622" cy="44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Font typeface="Wingdings" panose="05000000000000000000" pitchFamily="2" charset="2"/>
              <a:buNone/>
            </a:pPr>
            <a:r>
              <a:rPr lang="ru-RU" altLang="ko-KR" sz="1600" b="1" dirty="0" smtClean="0">
                <a:solidFill>
                  <a:srgbClr val="C00000"/>
                </a:solidFill>
                <a:latin typeface="Minion Pro SmBd" pitchFamily="18" charset="0"/>
              </a:rPr>
              <a:t>Проект по инфраструктурному обеспечению целевого обучения студентов </a:t>
            </a:r>
            <a:br>
              <a:rPr lang="ru-RU" altLang="ko-KR" sz="1600" b="1" dirty="0" smtClean="0">
                <a:solidFill>
                  <a:srgbClr val="C00000"/>
                </a:solidFill>
                <a:latin typeface="Minion Pro SmBd" pitchFamily="18" charset="0"/>
              </a:rPr>
            </a:br>
            <a:r>
              <a:rPr lang="ru-RU" altLang="ko-KR" sz="1600" b="1" dirty="0" smtClean="0">
                <a:solidFill>
                  <a:srgbClr val="C00000"/>
                </a:solidFill>
                <a:latin typeface="Minion Pro SmBd" pitchFamily="18" charset="0"/>
              </a:rPr>
              <a:t>в интересах организаций ОПК</a:t>
            </a:r>
            <a:endParaRPr lang="en-US" altLang="ko-KR" sz="1600" b="1" dirty="0" smtClean="0">
              <a:solidFill>
                <a:srgbClr val="C00000"/>
              </a:solidFill>
              <a:latin typeface="Minion Pro SmBd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633" y="2999303"/>
            <a:ext cx="1393042" cy="1722306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026" y="938780"/>
            <a:ext cx="1923939" cy="1279941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19" y="2153335"/>
            <a:ext cx="1667621" cy="1293151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4951637"/>
              </p:ext>
            </p:extLst>
          </p:nvPr>
        </p:nvGraphicFramePr>
        <p:xfrm>
          <a:off x="-396552" y="1697402"/>
          <a:ext cx="4104456" cy="2818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345034" y="1161516"/>
            <a:ext cx="379488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 fontAlgn="base">
              <a:spcAft>
                <a:spcPts val="1800"/>
              </a:spcAft>
              <a:buClr>
                <a:srgbClr val="4D4D4D"/>
              </a:buClr>
              <a:buFont typeface="Wingdings" panose="05000000000000000000" pitchFamily="2" charset="2"/>
              <a:buChar char="Ø"/>
            </a:pPr>
            <a:r>
              <a:rPr lang="ru-RU" altLang="ko-KR" sz="1600" b="1" dirty="0">
                <a:solidFill>
                  <a:srgbClr val="000000">
                    <a:lumMod val="95000"/>
                    <a:lumOff val="5000"/>
                  </a:srgbClr>
                </a:solidFill>
                <a:latin typeface="Minion Pro SmBd" pitchFamily="18" charset="0"/>
              </a:rPr>
              <a:t>Закупка лабораторного </a:t>
            </a:r>
            <a:r>
              <a:rPr lang="ru-RU" altLang="ko-KR" sz="16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Minion Pro SmBd" pitchFamily="18" charset="0"/>
              </a:rPr>
              <a:t>оборудования</a:t>
            </a:r>
          </a:p>
          <a:p>
            <a:pPr marL="285750" indent="-285750" defTabSz="914400" fontAlgn="base">
              <a:spcAft>
                <a:spcPts val="1800"/>
              </a:spcAft>
              <a:buClr>
                <a:srgbClr val="4D4D4D"/>
              </a:buClr>
              <a:buFont typeface="Wingdings" panose="05000000000000000000" pitchFamily="2" charset="2"/>
              <a:buChar char="Ø"/>
            </a:pPr>
            <a:r>
              <a:rPr lang="ru-RU" altLang="ko-KR" sz="1600" b="1" dirty="0">
                <a:solidFill>
                  <a:srgbClr val="000000">
                    <a:lumMod val="95000"/>
                    <a:lumOff val="5000"/>
                  </a:srgbClr>
                </a:solidFill>
                <a:latin typeface="Minion Pro SmBd" pitchFamily="18" charset="0"/>
              </a:rPr>
              <a:t>Оснащение </a:t>
            </a:r>
            <a:r>
              <a:rPr lang="ru-RU" altLang="ko-KR" sz="16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Minion Pro SmBd" pitchFamily="18" charset="0"/>
              </a:rPr>
              <a:t>лабораторий</a:t>
            </a:r>
          </a:p>
          <a:p>
            <a:pPr marL="285750" indent="-285750" defTabSz="914400" fontAlgn="base">
              <a:spcAft>
                <a:spcPts val="1800"/>
              </a:spcAft>
              <a:buClr>
                <a:srgbClr val="4D4D4D"/>
              </a:buClr>
              <a:buFont typeface="Wingdings" panose="05000000000000000000" pitchFamily="2" charset="2"/>
              <a:buChar char="Ø"/>
            </a:pPr>
            <a:r>
              <a:rPr lang="ru-RU" altLang="ko-KR" sz="1600" b="1" dirty="0">
                <a:solidFill>
                  <a:srgbClr val="000000">
                    <a:lumMod val="95000"/>
                    <a:lumOff val="5000"/>
                  </a:srgbClr>
                </a:solidFill>
                <a:latin typeface="Minion Pro SmBd" pitchFamily="18" charset="0"/>
              </a:rPr>
              <a:t>Ремонт помещений</a:t>
            </a:r>
          </a:p>
          <a:p>
            <a:pPr marL="285750" indent="-285750" defTabSz="914400" fontAlgn="base">
              <a:spcAft>
                <a:spcPts val="1800"/>
              </a:spcAft>
              <a:buClr>
                <a:srgbClr val="4D4D4D"/>
              </a:buClr>
              <a:buFont typeface="Wingdings" panose="05000000000000000000" pitchFamily="2" charset="2"/>
              <a:buChar char="Ø"/>
            </a:pPr>
            <a:r>
              <a:rPr lang="ru-RU" altLang="ko-KR" sz="16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Minion Pro SmBd" pitchFamily="18" charset="0"/>
              </a:rPr>
              <a:t>Закупка </a:t>
            </a:r>
            <a:r>
              <a:rPr lang="ru-RU" altLang="ko-KR" sz="1600" b="1" dirty="0">
                <a:solidFill>
                  <a:srgbClr val="000000">
                    <a:lumMod val="95000"/>
                    <a:lumOff val="5000"/>
                  </a:srgbClr>
                </a:solidFill>
                <a:latin typeface="Minion Pro SmBd" pitchFamily="18" charset="0"/>
              </a:rPr>
              <a:t>специализированной </a:t>
            </a:r>
            <a:r>
              <a:rPr lang="ru-RU" altLang="ko-KR" sz="16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Minion Pro SmBd" pitchFamily="18" charset="0"/>
              </a:rPr>
              <a:t>мебели</a:t>
            </a:r>
          </a:p>
          <a:p>
            <a:pPr marL="285750" indent="-285750" defTabSz="914400" fontAlgn="base">
              <a:spcAft>
                <a:spcPts val="1800"/>
              </a:spcAft>
              <a:buClr>
                <a:srgbClr val="4D4D4D"/>
              </a:buClr>
              <a:buFont typeface="Wingdings" panose="05000000000000000000" pitchFamily="2" charset="2"/>
              <a:buChar char="Ø"/>
            </a:pPr>
            <a:r>
              <a:rPr lang="ru-RU" altLang="ko-KR" sz="16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Minion Pro SmBd" pitchFamily="18" charset="0"/>
              </a:rPr>
              <a:t>Ознакомительные поездки студентов в ведущие зарубежные электронные компании </a:t>
            </a:r>
            <a:endParaRPr lang="ru-RU" altLang="ko-KR" sz="1600" b="1" dirty="0" smtClean="0">
              <a:solidFill>
                <a:srgbClr val="000000">
                  <a:lumMod val="95000"/>
                  <a:lumOff val="5000"/>
                </a:srgbClr>
              </a:solidFill>
              <a:latin typeface="Minion Pro SmB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90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757355" y="4731990"/>
            <a:ext cx="45397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400"/>
            <a:fld id="{10855FA0-0561-468B-B876-16460B80C590}" type="slidenum">
              <a:rPr lang="ru-RU" sz="1800" b="1" spc="5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pPr algn="ctr" defTabSz="914400"/>
              <a:t>17</a:t>
            </a:fld>
            <a:endParaRPr lang="ru-RU" sz="18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82"/>
          <p:cNvSpPr txBox="1">
            <a:spLocks noChangeArrowheads="1"/>
          </p:cNvSpPr>
          <p:nvPr/>
        </p:nvSpPr>
        <p:spPr bwMode="black">
          <a:xfrm>
            <a:off x="2562" y="-23046"/>
            <a:ext cx="9144000" cy="44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80000"/>
              </a:lnSpc>
            </a:pPr>
            <a:r>
              <a:rPr lang="ru-RU" altLang="ko-KR" sz="1400" b="1" kern="0" dirty="0" smtClean="0">
                <a:solidFill>
                  <a:srgbClr val="000066"/>
                </a:solidFill>
                <a:ea typeface="굴림" pitchFamily="34" charset="-127"/>
              </a:rPr>
              <a:t>Результаты открытого публичного конкурса по программам развития системы подготовки кадров для ОПК</a:t>
            </a:r>
            <a:endParaRPr lang="en-US" altLang="ko-KR" sz="1400" b="1" kern="0" dirty="0" smtClean="0">
              <a:solidFill>
                <a:srgbClr val="000000"/>
              </a:solidFill>
              <a:ea typeface="굴림" pitchFamily="34" charset="-127"/>
            </a:endParaRPr>
          </a:p>
        </p:txBody>
      </p:sp>
      <p:sp>
        <p:nvSpPr>
          <p:cNvPr id="8" name="Rectangle 380"/>
          <p:cNvSpPr>
            <a:spLocks noChangeArrowheads="1"/>
          </p:cNvSpPr>
          <p:nvPr/>
        </p:nvSpPr>
        <p:spPr bwMode="auto">
          <a:xfrm>
            <a:off x="203251" y="483517"/>
            <a:ext cx="8742622" cy="44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Font typeface="Wingdings" panose="05000000000000000000" pitchFamily="2" charset="2"/>
              <a:buNone/>
            </a:pPr>
            <a:r>
              <a:rPr lang="ru-RU" altLang="ko-KR" sz="1400" b="1" kern="0" dirty="0">
                <a:solidFill>
                  <a:srgbClr val="000066"/>
                </a:solidFill>
                <a:ea typeface="굴림" pitchFamily="34" charset="-127"/>
              </a:rPr>
              <a:t>Проект по совершенствованию содержания и технологий целевого обучения студентов </a:t>
            </a:r>
          </a:p>
          <a:p>
            <a:pPr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Font typeface="Wingdings" panose="05000000000000000000" pitchFamily="2" charset="2"/>
              <a:buNone/>
            </a:pPr>
            <a:r>
              <a:rPr lang="ru-RU" altLang="ko-KR" sz="1400" b="1" kern="0" dirty="0">
                <a:solidFill>
                  <a:srgbClr val="000066"/>
                </a:solidFill>
                <a:ea typeface="굴림" pitchFamily="34" charset="-127"/>
              </a:rPr>
              <a:t>в интересах организаций ОПК</a:t>
            </a:r>
            <a:endParaRPr lang="en-US" altLang="ko-KR" sz="1400" b="1" kern="0" dirty="0">
              <a:solidFill>
                <a:srgbClr val="000066"/>
              </a:solidFill>
              <a:ea typeface="굴림" pitchFamily="34" charset="-127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3250" y="1009060"/>
            <a:ext cx="63129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u="sng" dirty="0" err="1" smtClean="0"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굴림" pitchFamily="34" charset="-127"/>
              </a:rPr>
              <a:t>Профориентационные</a:t>
            </a:r>
            <a:r>
              <a:rPr lang="ru-RU" sz="1600" b="1" u="sng" dirty="0" smtClean="0"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굴림" pitchFamily="34" charset="-127"/>
              </a:rPr>
              <a:t> мероприятия:</a:t>
            </a:r>
            <a:endParaRPr lang="ru-RU" sz="1400" b="1" u="sng" dirty="0">
              <a:solidFill>
                <a:srgbClr val="000000">
                  <a:lumMod val="95000"/>
                  <a:lumOff val="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굴림" pitchFamily="34" charset="-127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36512" y="1397550"/>
            <a:ext cx="5688632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ea typeface="굴림" pitchFamily="34" charset="-127"/>
              </a:rPr>
              <a:t>Выставка </a:t>
            </a:r>
            <a:r>
              <a:rPr lang="ru-RU" sz="1600" b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ea typeface="굴림" pitchFamily="34" charset="-127"/>
              </a:rPr>
              <a:t>«Образование и карьера ХХ1 </a:t>
            </a:r>
            <a:r>
              <a:rPr lang="ru-RU" sz="16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ea typeface="굴림" pitchFamily="34" charset="-127"/>
              </a:rPr>
              <a:t>век» </a:t>
            </a:r>
          </a:p>
          <a:p>
            <a:pPr marL="285750" indent="-285750" defTabSz="9144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ea typeface="굴림" pitchFamily="34" charset="-127"/>
              </a:rPr>
              <a:t>Всероссийская физико-математическая олимпиада </a:t>
            </a:r>
            <a:br>
              <a:rPr lang="ru-RU" sz="16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ea typeface="굴림" pitchFamily="34" charset="-127"/>
              </a:rPr>
            </a:br>
            <a:r>
              <a:rPr lang="ru-RU" sz="16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ea typeface="굴림" pitchFamily="34" charset="-127"/>
              </a:rPr>
              <a:t>(3 этапа)</a:t>
            </a:r>
          </a:p>
          <a:p>
            <a:pPr marL="285750" indent="-285750" defTabSz="9144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ea typeface="굴림" pitchFamily="34" charset="-127"/>
              </a:rPr>
              <a:t>Дни открытых дверей, Ярмарки вакансий, Дни труда</a:t>
            </a:r>
          </a:p>
          <a:p>
            <a:pPr marL="285750" indent="-285750" defTabSz="9144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ea typeface="굴림" pitchFamily="34" charset="-127"/>
              </a:rPr>
              <a:t>Международный авиационно-космический салон MAKС-2015</a:t>
            </a:r>
          </a:p>
          <a:p>
            <a:pPr marL="285750" indent="-285750" defTabSz="9144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ea typeface="굴림" pitchFamily="34" charset="-127"/>
              </a:rPr>
              <a:t>«День филиала» в школах г. Фрязино </a:t>
            </a:r>
            <a:br>
              <a:rPr lang="ru-RU" sz="16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ea typeface="굴림" pitchFamily="34" charset="-127"/>
              </a:rPr>
            </a:br>
            <a:r>
              <a:rPr lang="ru-RU" sz="16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ea typeface="굴림" pitchFamily="34" charset="-127"/>
              </a:rPr>
              <a:t>и образовательных </a:t>
            </a:r>
            <a:r>
              <a:rPr lang="ru-RU" sz="1600" b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ea typeface="굴림" pitchFamily="34" charset="-127"/>
              </a:rPr>
              <a:t>учреждениях СПО </a:t>
            </a:r>
            <a:r>
              <a:rPr lang="ru-RU" sz="16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ea typeface="굴림" pitchFamily="34" charset="-127"/>
              </a:rPr>
              <a:t>г. Фрязино </a:t>
            </a:r>
            <a:br>
              <a:rPr lang="ru-RU" sz="16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ea typeface="굴림" pitchFamily="34" charset="-127"/>
              </a:rPr>
            </a:br>
            <a:r>
              <a:rPr lang="ru-RU" sz="16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ea typeface="굴림" pitchFamily="34" charset="-127"/>
              </a:rPr>
              <a:t>с интерактивным наполнением</a:t>
            </a:r>
          </a:p>
          <a:p>
            <a:pPr marL="285750" indent="-285750" defTabSz="9144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ea typeface="굴림" pitchFamily="34" charset="-127"/>
              </a:rPr>
              <a:t>Семинары, конференции, «Дни без турникетов»</a:t>
            </a:r>
          </a:p>
          <a:p>
            <a:pPr marL="285750" indent="-285750" algn="just" defTabSz="9144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600" b="1" dirty="0">
              <a:solidFill>
                <a:srgbClr val="000000">
                  <a:lumMod val="95000"/>
                  <a:lumOff val="5000"/>
                </a:srgbClr>
              </a:solidFill>
              <a:latin typeface="Times New Roman" panose="02020603050405020304" pitchFamily="18" charset="0"/>
              <a:ea typeface="굴림" pitchFamily="34" charset="-127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923" y="740293"/>
            <a:ext cx="1665163" cy="1120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912" y="1725539"/>
            <a:ext cx="2171728" cy="1444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" y="3163296"/>
            <a:ext cx="2351514" cy="1291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136" y="1725539"/>
            <a:ext cx="1322864" cy="1924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03" y="3551684"/>
            <a:ext cx="1660393" cy="1180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E:\напечатать\IMG_458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664" y="691791"/>
            <a:ext cx="1482336" cy="1071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4076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76357" y="69056"/>
            <a:ext cx="6852047" cy="5049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631" tIns="45319" rIns="90631" bIns="45319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400"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 Black" pitchFamily="34" charset="0"/>
              </a:rPr>
              <a:t>ОСНОВНЫЕ НАПРАВЛЕНИЯ РАБОТЫ ОТДЕЛА ПОДГОТОВКИ КАДРОВ</a:t>
            </a:r>
            <a:endParaRPr lang="ru-RU" sz="1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1480" y="844383"/>
            <a:ext cx="6696762" cy="4913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631" tIns="45319" rIns="90631" bIns="45319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>
              <a:defRPr/>
            </a:pPr>
            <a:r>
              <a:rPr lang="ru-RU" sz="1400" b="1" dirty="0" smtClean="0">
                <a:solidFill>
                  <a:srgbClr val="29297B"/>
                </a:solidFill>
                <a:latin typeface="Arial Black" pitchFamily="34" charset="0"/>
              </a:rPr>
              <a:t>ОСУЩЕСТВЛЕНИЕ ЦЕЛЕВОГО НАБОРА СТУДЕНТОВ</a:t>
            </a:r>
            <a:endParaRPr lang="ru-RU" sz="1400" b="1" dirty="0">
              <a:solidFill>
                <a:srgbClr val="29297B"/>
              </a:solidFill>
              <a:latin typeface="Arial Black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611563" y="925575"/>
            <a:ext cx="564794" cy="10966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1481" y="1395530"/>
            <a:ext cx="6696761" cy="4913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631" tIns="45319" rIns="90631" bIns="45319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>
              <a:defRPr/>
            </a:pPr>
            <a:r>
              <a:rPr lang="ru-RU" sz="1400" b="1" dirty="0" smtClean="0">
                <a:solidFill>
                  <a:srgbClr val="29297B"/>
                </a:solidFill>
                <a:latin typeface="Arial Black" pitchFamily="34" charset="0"/>
              </a:rPr>
              <a:t>ОРГАНИЗАЦИЯ ПРАКТИКИ СТУДЕНТОВ СПО И ВУЗов (В ТОМ ЧИСЛЕ ОРГАНИЗАЦИЯ ПРОЖИВАНИЯ ИНОГОРОДНИХ)</a:t>
            </a:r>
          </a:p>
          <a:p>
            <a:pPr defTabSz="914400">
              <a:defRPr/>
            </a:pPr>
            <a:endParaRPr lang="ru-RU" sz="1700" b="1" dirty="0">
              <a:solidFill>
                <a:srgbClr val="29297B"/>
              </a:solidFill>
              <a:latin typeface="Arial Black" pitchFamily="34" charset="0"/>
            </a:endParaRPr>
          </a:p>
          <a:p>
            <a:pPr defTabSz="914400">
              <a:defRPr/>
            </a:pPr>
            <a:endParaRPr lang="ru-RU" sz="1700" b="1" dirty="0">
              <a:solidFill>
                <a:srgbClr val="29297B"/>
              </a:solidFill>
              <a:latin typeface="Arial Black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636165" y="1583911"/>
            <a:ext cx="564794" cy="11460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1480" y="2082814"/>
            <a:ext cx="6696761" cy="10748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631" tIns="45319" rIns="90631" bIns="45319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>
              <a:defRPr/>
            </a:pPr>
            <a:r>
              <a:rPr lang="ru-RU" sz="1400" b="1" dirty="0" smtClean="0">
                <a:solidFill>
                  <a:srgbClr val="29297B"/>
                </a:solidFill>
                <a:latin typeface="Arial Black" pitchFamily="34" charset="0"/>
              </a:rPr>
              <a:t>ОБУЧЕНИЕ ИТР:</a:t>
            </a:r>
          </a:p>
          <a:p>
            <a:pPr marL="630238" indent="-274638" defTabSz="914400"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29297B"/>
                </a:solidFill>
                <a:latin typeface="Arial Black" pitchFamily="34" charset="0"/>
              </a:rPr>
              <a:t>ПОВЫШЕНИЕ КВАЛИФИКАЦИИ</a:t>
            </a:r>
          </a:p>
          <a:p>
            <a:pPr marL="630238" indent="-274638" defTabSz="914400"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29297B"/>
                </a:solidFill>
                <a:latin typeface="Arial Black" pitchFamily="34" charset="0"/>
              </a:rPr>
              <a:t>ПЕРЕПОДГОТОВКА ПЕРСОНАЛА</a:t>
            </a:r>
          </a:p>
          <a:p>
            <a:pPr marL="630238" indent="-274638" defTabSz="914400"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29297B"/>
                </a:solidFill>
                <a:latin typeface="Arial Black" pitchFamily="34" charset="0"/>
              </a:rPr>
              <a:t>КУРСЫ И СЕМИНАРЫ </a:t>
            </a:r>
          </a:p>
          <a:p>
            <a:pPr marL="630238" indent="-274638" defTabSz="914400">
              <a:defRPr/>
            </a:pPr>
            <a:r>
              <a:rPr lang="ru-RU" sz="1400" b="1" dirty="0" smtClean="0">
                <a:solidFill>
                  <a:srgbClr val="29297B"/>
                </a:solidFill>
                <a:latin typeface="Arial Black" pitchFamily="34" charset="0"/>
              </a:rPr>
              <a:t>    (НА ПРЕДПРИЯТИИ/ВНЕ ПРЕДПРИЯТИЯ</a:t>
            </a:r>
            <a:r>
              <a:rPr lang="ru-RU" sz="1700" b="1" dirty="0" smtClean="0">
                <a:solidFill>
                  <a:srgbClr val="29297B"/>
                </a:solidFill>
                <a:latin typeface="Arial Black" pitchFamily="34" charset="0"/>
              </a:rPr>
              <a:t>)</a:t>
            </a:r>
            <a:endParaRPr lang="ru-RU" sz="1700" b="1" dirty="0">
              <a:solidFill>
                <a:srgbClr val="29297B"/>
              </a:solidFill>
              <a:latin typeface="Arial Black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636165" y="2705772"/>
            <a:ext cx="564794" cy="10966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36345" y="3549666"/>
            <a:ext cx="6696761" cy="10748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631" tIns="45319" rIns="90631" bIns="45319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>
              <a:defRPr/>
            </a:pPr>
            <a:r>
              <a:rPr lang="ru-RU" sz="1400" b="1" dirty="0" smtClean="0">
                <a:solidFill>
                  <a:srgbClr val="29297B"/>
                </a:solidFill>
                <a:latin typeface="Arial Black" pitchFamily="34" charset="0"/>
              </a:rPr>
              <a:t>ОБУЧЕНИЕ РАБОЧИХ:</a:t>
            </a:r>
          </a:p>
          <a:p>
            <a:pPr marL="630238" indent="-274638" defTabSz="914400"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29297B"/>
                </a:solidFill>
                <a:latin typeface="Arial Black" pitchFamily="34" charset="0"/>
              </a:rPr>
              <a:t>УЧЕНИЧЕСТВО</a:t>
            </a:r>
          </a:p>
          <a:p>
            <a:pPr marL="630238" indent="-274638" defTabSz="914400"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29297B"/>
                </a:solidFill>
                <a:latin typeface="Arial Black" pitchFamily="34" charset="0"/>
              </a:rPr>
              <a:t>ПОВЫШЕНИЕ РАЗРЯДА (2-6)</a:t>
            </a:r>
          </a:p>
          <a:p>
            <a:pPr marL="630238" indent="-274638" defTabSz="914400"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29297B"/>
                </a:solidFill>
                <a:latin typeface="Arial Black" pitchFamily="34" charset="0"/>
              </a:rPr>
              <a:t>ПЕРЕПОДГОТОВКА</a:t>
            </a:r>
          </a:p>
          <a:p>
            <a:pPr marL="630238" indent="-274638" defTabSz="914400"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29297B"/>
                </a:solidFill>
                <a:latin typeface="Arial Black" pitchFamily="34" charset="0"/>
              </a:rPr>
              <a:t>ОСВОЕНИЕ СМЕЖНОЙ ПРОФЕССИИ</a:t>
            </a:r>
          </a:p>
          <a:p>
            <a:pPr marL="355600" defTabSz="914400">
              <a:defRPr/>
            </a:pPr>
            <a:r>
              <a:rPr lang="ru-RU" sz="1400" b="1" dirty="0" smtClean="0">
                <a:solidFill>
                  <a:srgbClr val="29297B"/>
                </a:solidFill>
                <a:latin typeface="Arial Black" pitchFamily="34" charset="0"/>
              </a:rPr>
              <a:t>    (НА ПРЕДПРИЯТИИ/ВНЕ ПРЕДПРИЯТИЯ)</a:t>
            </a:r>
            <a:endParaRPr lang="ru-RU" sz="1400" b="1" dirty="0">
              <a:solidFill>
                <a:srgbClr val="29297B"/>
              </a:solidFill>
              <a:latin typeface="Arial Black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720091" y="4028292"/>
            <a:ext cx="564794" cy="10966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20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51" y="133948"/>
            <a:ext cx="1270794" cy="26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13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2488" y="73964"/>
            <a:ext cx="6852047" cy="5049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631" tIns="45319" rIns="90631" bIns="45319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400"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 Black" pitchFamily="34" charset="0"/>
              </a:rPr>
              <a:t>ОСНОВНЫЕ ПРОБЛЕМЫ</a:t>
            </a:r>
            <a:endParaRPr lang="ru-RU" sz="1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6345" y="835392"/>
            <a:ext cx="6696762" cy="4913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631" tIns="45319" rIns="90631" bIns="45319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>
              <a:defRPr/>
            </a:pPr>
            <a:r>
              <a:rPr lang="ru-RU" sz="1400" b="1" dirty="0" smtClean="0">
                <a:solidFill>
                  <a:srgbClr val="29297B"/>
                </a:solidFill>
                <a:latin typeface="Arial Black" pitchFamily="34" charset="0"/>
              </a:rPr>
              <a:t>БЛИЖНЯЯ ЗОНА ПО ОТНОШЕНИЮ К МОСКВЕ</a:t>
            </a:r>
            <a:endParaRPr lang="ru-RU" sz="1400" b="1" dirty="0">
              <a:solidFill>
                <a:srgbClr val="29297B"/>
              </a:solidFill>
              <a:latin typeface="Arial Black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611563" y="925575"/>
            <a:ext cx="564794" cy="10966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1481" y="1395530"/>
            <a:ext cx="7561351" cy="4913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631" tIns="45319" rIns="90631" bIns="45319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>
              <a:defRPr/>
            </a:pPr>
            <a:r>
              <a:rPr lang="ru-RU" sz="1400" b="1" dirty="0" smtClean="0">
                <a:solidFill>
                  <a:srgbClr val="29297B"/>
                </a:solidFill>
                <a:latin typeface="Arial Black" pitchFamily="34" charset="0"/>
              </a:rPr>
              <a:t>ПОСТЕПЕННЫЙ «УХОД» СТАРШЕГО ПОКОЛЕНИЯ, МАЛОЧИСЛЕННОСТЬ СОТРУДНИКОВ СРЕДНЕЙ ВОЗРАСТНОЙ КАТЕГОРИИ </a:t>
            </a:r>
            <a:endParaRPr lang="ru-RU" sz="1700" b="1" dirty="0">
              <a:solidFill>
                <a:srgbClr val="29297B"/>
              </a:solidFill>
              <a:latin typeface="Arial Black" pitchFamily="34" charset="0"/>
            </a:endParaRPr>
          </a:p>
          <a:p>
            <a:pPr defTabSz="914400">
              <a:defRPr/>
            </a:pPr>
            <a:endParaRPr lang="ru-RU" sz="1700" b="1" dirty="0">
              <a:solidFill>
                <a:srgbClr val="29297B"/>
              </a:solidFill>
              <a:latin typeface="Arial Black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636165" y="1583911"/>
            <a:ext cx="564794" cy="11460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36346" y="2278032"/>
            <a:ext cx="6696761" cy="10748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631" tIns="45319" rIns="90631" bIns="45319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>
              <a:defRPr/>
            </a:pPr>
            <a:r>
              <a:rPr lang="ru-RU" sz="1400" b="1" dirty="0" smtClean="0">
                <a:solidFill>
                  <a:srgbClr val="29297B"/>
                </a:solidFill>
                <a:latin typeface="Arial Black" pitchFamily="34" charset="0"/>
              </a:rPr>
              <a:t>СНИЖЕНИЕ УРОВНЯ ПОДГОТОВКИ ВЫПУСКНИКОВ ВУЗОВ (ОСОБЕННО БАКАЛАВРОВ)</a:t>
            </a:r>
            <a:endParaRPr lang="ru-RU" sz="1700" b="1" dirty="0">
              <a:solidFill>
                <a:srgbClr val="29297B"/>
              </a:solidFill>
              <a:latin typeface="Arial Black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670589" y="2382684"/>
            <a:ext cx="564794" cy="10966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85113" y="3204060"/>
            <a:ext cx="6696761" cy="10748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631" tIns="45319" rIns="90631" bIns="45319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>
              <a:defRPr/>
            </a:pPr>
            <a:r>
              <a:rPr lang="ru-RU" sz="1400" b="1" dirty="0" smtClean="0">
                <a:solidFill>
                  <a:srgbClr val="29297B"/>
                </a:solidFill>
                <a:latin typeface="Arial Black" pitchFamily="34" charset="0"/>
              </a:rPr>
              <a:t>ПРОБЛЕМЫ ЦЕЛЕВОГО ОБУЧЕНИЯ</a:t>
            </a:r>
            <a:endParaRPr lang="ru-RU" sz="1400" b="1" dirty="0">
              <a:solidFill>
                <a:srgbClr val="29297B"/>
              </a:solidFill>
              <a:latin typeface="Arial Black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684791" y="3289551"/>
            <a:ext cx="564794" cy="10966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20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51" y="133948"/>
            <a:ext cx="1270794" cy="26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436346" y="3869478"/>
            <a:ext cx="6696761" cy="10748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631" tIns="45319" rIns="90631" bIns="45319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>
              <a:defRPr/>
            </a:pPr>
            <a:r>
              <a:rPr lang="ru-RU" sz="1400" b="1" dirty="0" smtClean="0">
                <a:solidFill>
                  <a:srgbClr val="29297B"/>
                </a:solidFill>
                <a:latin typeface="Arial Black" pitchFamily="34" charset="0"/>
              </a:rPr>
              <a:t>ПОИСК ТАЛАНТЛИВОЙ МОЛОДЁЖИ, НАЧИНАЯ СО ШКОЛЫ</a:t>
            </a:r>
            <a:endParaRPr lang="ru-RU" sz="1400" b="1" dirty="0">
              <a:solidFill>
                <a:srgbClr val="29297B"/>
              </a:solidFill>
              <a:latin typeface="Arial Black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38" y="3955161"/>
            <a:ext cx="5969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73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4074" y="89267"/>
            <a:ext cx="55601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Black" pitchFamily="34" charset="0"/>
                <a:ea typeface="Cambria Math" pitchFamily="18" charset="0"/>
              </a:rPr>
              <a:t>АО «НПП м. А.И. Шокина»</a:t>
            </a:r>
            <a:endParaRPr lang="ru-RU" sz="1400" b="1" dirty="0">
              <a:solidFill>
                <a:schemeClr val="bg1"/>
              </a:solidFill>
              <a:latin typeface="Arial Black" pitchFamily="34" charset="0"/>
              <a:ea typeface="Cambria Math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671" y="89252"/>
            <a:ext cx="3694747" cy="230024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42544" y="2321182"/>
            <a:ext cx="805891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Основано в 1943 году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 - Располагается на территории </a:t>
            </a:r>
            <a:r>
              <a:rPr lang="en-US" sz="1600" dirty="0" smtClean="0">
                <a:solidFill>
                  <a:srgbClr val="002060"/>
                </a:solidFill>
              </a:rPr>
              <a:t>~ </a:t>
            </a:r>
            <a:r>
              <a:rPr lang="ru-RU" sz="1600" dirty="0" smtClean="0">
                <a:solidFill>
                  <a:srgbClr val="002060"/>
                </a:solidFill>
              </a:rPr>
              <a:t>60 Га</a:t>
            </a:r>
          </a:p>
          <a:p>
            <a:pPr algn="ctr"/>
            <a:endParaRPr lang="ru-RU" sz="1600" dirty="0" smtClean="0">
              <a:solidFill>
                <a:srgbClr val="00206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</a:rPr>
              <a:t>В настоящее время на «Истоке» работает </a:t>
            </a:r>
            <a:r>
              <a:rPr lang="en-US" sz="1600" dirty="0" smtClean="0">
                <a:solidFill>
                  <a:srgbClr val="002060"/>
                </a:solidFill>
              </a:rPr>
              <a:t>~ </a:t>
            </a:r>
            <a:r>
              <a:rPr lang="ru-RU" sz="1600" dirty="0" smtClean="0">
                <a:solidFill>
                  <a:srgbClr val="002060"/>
                </a:solidFill>
              </a:rPr>
              <a:t>6000 сотрудников,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 включая 110 докторов и кандидатов наук</a:t>
            </a:r>
          </a:p>
          <a:p>
            <a:pPr algn="ctr"/>
            <a:endParaRPr lang="ru-RU" sz="1600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- Объём производства </a:t>
            </a:r>
            <a:r>
              <a:rPr lang="en-US" sz="1600" dirty="0" smtClean="0">
                <a:solidFill>
                  <a:srgbClr val="002060"/>
                </a:solidFill>
              </a:rPr>
              <a:t>~</a:t>
            </a:r>
            <a:r>
              <a:rPr lang="ru-RU" sz="1600" dirty="0" smtClean="0">
                <a:solidFill>
                  <a:srgbClr val="002060"/>
                </a:solidFill>
              </a:rPr>
              <a:t> 14 млрд. рублей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- Основное градообразующее предприятие </a:t>
            </a:r>
            <a:r>
              <a:rPr lang="ru-RU" sz="1600" dirty="0" err="1" smtClean="0">
                <a:solidFill>
                  <a:srgbClr val="002060"/>
                </a:solidFill>
              </a:rPr>
              <a:t>наукограда</a:t>
            </a:r>
            <a:r>
              <a:rPr lang="ru-RU" sz="1600" dirty="0" smtClean="0">
                <a:solidFill>
                  <a:srgbClr val="002060"/>
                </a:solidFill>
              </a:rPr>
              <a:t> Фрязино</a:t>
            </a:r>
          </a:p>
          <a:p>
            <a:pPr algn="ctr"/>
            <a:r>
              <a:rPr lang="ru-RU" sz="1800" dirty="0" smtClean="0"/>
              <a:t> </a:t>
            </a:r>
            <a:endParaRPr lang="ru-RU" sz="1800" dirty="0"/>
          </a:p>
          <a:p>
            <a:pPr algn="ctr"/>
            <a:r>
              <a:rPr lang="ru-RU" sz="1600" b="1" i="1" dirty="0" smtClean="0"/>
              <a:t>Основное направление деятельности – разработка и серийное производство современных и перспективных изделий СВЧ электроники</a:t>
            </a:r>
            <a:endParaRPr lang="ru-RU" sz="1800" dirty="0" smtClean="0"/>
          </a:p>
          <a:p>
            <a:pPr algn="ctr"/>
            <a:endParaRPr lang="ru-RU" sz="2000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4" y="1026508"/>
            <a:ext cx="2103119" cy="44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342" y="919108"/>
            <a:ext cx="65881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988" y="919108"/>
            <a:ext cx="61595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37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Рисунок 4" descr="Титул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5750" y="884400"/>
            <a:ext cx="8643938" cy="3631883"/>
          </a:xfrm>
        </p:spPr>
        <p:txBody>
          <a:bodyPr lIns="0" tIns="0" rIns="0" bIns="0"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Акционерное общество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«Научно производственное предприятие «Исток»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им.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А.И.Шокина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(АО «НПП «Исток» им.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Шокина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141190, Московская обл., г. Фрязино, 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ул. Вокзальная, 2а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тел.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+7 (495) 465-86-31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факс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+7 (495) 465-86-86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e-mail: info@istokmw.ru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www.istokmw.ru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324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61453"/>
            <a:ext cx="2541588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377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832" y="499963"/>
            <a:ext cx="5424053" cy="406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3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55669" y="17080"/>
            <a:ext cx="7358063" cy="4567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5" rIns="91429" bIns="45715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 defTabSz="914400">
              <a:defRPr/>
            </a:pPr>
            <a:r>
              <a:rPr lang="ru-RU" sz="1600" dirty="0">
                <a:solidFill>
                  <a:prstClr val="black"/>
                </a:solidFill>
              </a:rPr>
              <a:t>ДИНАМИКА </a:t>
            </a:r>
            <a:r>
              <a:rPr lang="ru-RU" sz="1600" dirty="0" smtClean="0">
                <a:solidFill>
                  <a:prstClr val="black"/>
                </a:solidFill>
              </a:rPr>
              <a:t>ОБЪЕМОВ ВЫПУСКА ТОВАРНОЙ ПРОДУКЦИИ НПП «ИСТОК» в </a:t>
            </a:r>
            <a:r>
              <a:rPr lang="ru-RU" sz="1600" dirty="0">
                <a:solidFill>
                  <a:prstClr val="black"/>
                </a:solidFill>
              </a:rPr>
              <a:t>2010-2016 гг. </a:t>
            </a:r>
            <a:r>
              <a:rPr lang="en-US" sz="1600" dirty="0">
                <a:solidFill>
                  <a:prstClr val="black"/>
                </a:solidFill>
              </a:rPr>
              <a:t>(</a:t>
            </a:r>
            <a:r>
              <a:rPr lang="ru-RU" sz="1600" dirty="0">
                <a:solidFill>
                  <a:prstClr val="black"/>
                </a:solidFill>
              </a:rPr>
              <a:t>млрд. руб.)</a:t>
            </a:r>
          </a:p>
        </p:txBody>
      </p:sp>
      <p:graphicFrame>
        <p:nvGraphicFramePr>
          <p:cNvPr id="34819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0914875"/>
              </p:ext>
            </p:extLst>
          </p:nvPr>
        </p:nvGraphicFramePr>
        <p:xfrm>
          <a:off x="-9525" y="547927"/>
          <a:ext cx="9153525" cy="4521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r:id="rId4" imgW="9150889" imgH="5023539" progId="Excel.Chart.8">
                  <p:embed/>
                </p:oleObj>
              </mc:Choice>
              <mc:Fallback>
                <p:oleObj r:id="rId4" imgW="9150889" imgH="502353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525" y="547927"/>
                        <a:ext cx="9153525" cy="45219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TextBox 2"/>
          <p:cNvSpPr txBox="1">
            <a:spLocks noChangeArrowheads="1"/>
          </p:cNvSpPr>
          <p:nvPr/>
        </p:nvSpPr>
        <p:spPr bwMode="auto">
          <a:xfrm rot="20250626">
            <a:off x="1216028" y="1535827"/>
            <a:ext cx="5222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Рост выручки с 2010 г. по 2015 г. </a:t>
            </a:r>
            <a:r>
              <a:rPr lang="ru-RU" altLang="ru-RU" sz="20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altLang="ru-RU" sz="24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4,6</a:t>
            </a:r>
            <a:r>
              <a:rPr lang="ru-RU" altLang="ru-RU" sz="20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раза </a:t>
            </a:r>
          </a:p>
        </p:txBody>
      </p:sp>
      <p:pic>
        <p:nvPicPr>
          <p:cNvPr id="34821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71437"/>
            <a:ext cx="10842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619250" y="3390431"/>
            <a:ext cx="654050" cy="270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+23%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771786" y="3078962"/>
            <a:ext cx="652463" cy="270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+41%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010025" y="2808924"/>
            <a:ext cx="652463" cy="270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+31%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148263" y="2308860"/>
            <a:ext cx="652462" cy="270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+35%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200775" y="1383030"/>
            <a:ext cx="744538" cy="292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+50%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413625" y="838682"/>
            <a:ext cx="654050" cy="270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+17%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2227" y="478633"/>
            <a:ext cx="982663" cy="2100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914400">
              <a:defRPr/>
            </a:pPr>
            <a:r>
              <a:rPr lang="ru-RU" sz="1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млрд. руб.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931863" y="681514"/>
            <a:ext cx="6808787" cy="2484596"/>
          </a:xfrm>
          <a:prstGeom prst="straightConnector1">
            <a:avLst/>
          </a:prstGeom>
          <a:ln w="50800">
            <a:solidFill>
              <a:srgbClr val="C00000"/>
            </a:solidFill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2" name="TextBox 2"/>
          <p:cNvSpPr txBox="1">
            <a:spLocks noChangeArrowheads="1"/>
          </p:cNvSpPr>
          <p:nvPr/>
        </p:nvSpPr>
        <p:spPr bwMode="auto">
          <a:xfrm rot="20250626">
            <a:off x="1187453" y="1898015"/>
            <a:ext cx="6100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Рост объемов в штучном исчислении </a:t>
            </a:r>
            <a:r>
              <a:rPr lang="ru-RU" altLang="ru-RU" sz="20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altLang="ru-RU" sz="2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3,8</a:t>
            </a:r>
            <a:r>
              <a:rPr lang="ru-RU" altLang="ru-RU" sz="20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раза </a:t>
            </a:r>
          </a:p>
        </p:txBody>
      </p:sp>
    </p:spTree>
    <p:extLst>
      <p:ext uri="{BB962C8B-B14F-4D97-AF65-F5344CB8AC3E}">
        <p14:creationId xmlns:p14="http://schemas.microsoft.com/office/powerpoint/2010/main" val="340552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978"/>
            <a:ext cx="9144000" cy="53201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496" y="183168"/>
            <a:ext cx="5746537" cy="157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spcCol="0" rtlCol="0" anchor="ctr"/>
          <a:lstStyle/>
          <a:p>
            <a:r>
              <a:rPr lang="ru-RU" sz="1300" b="1" dirty="0" smtClean="0">
                <a:latin typeface="Arial Black" pitchFamily="34" charset="0"/>
                <a:ea typeface="Cambria Math" pitchFamily="18" charset="0"/>
              </a:rPr>
              <a:t>      ПЛАНОВАЯ ЧИСЛЕННОСТЬ ПЕРСОНАЛА ДО 2020 г.</a:t>
            </a:r>
            <a:endParaRPr lang="ru-RU" sz="1300" b="1" dirty="0">
              <a:latin typeface="Arial Black" pitchFamily="34" charset="0"/>
              <a:ea typeface="Cambria Math" pitchFamily="18" charset="0"/>
            </a:endParaRPr>
          </a:p>
        </p:txBody>
      </p:sp>
      <p:graphicFrame>
        <p:nvGraphicFramePr>
          <p:cNvPr id="1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053804"/>
              </p:ext>
            </p:extLst>
          </p:nvPr>
        </p:nvGraphicFramePr>
        <p:xfrm>
          <a:off x="1" y="1274445"/>
          <a:ext cx="9078913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3" name="Лист" r:id="rId4" imgW="9363194" imgH="1723999" progId="Excel.Sheet.8">
                  <p:embed/>
                </p:oleObj>
              </mc:Choice>
              <mc:Fallback>
                <p:oleObj name="Лист" r:id="rId4" imgW="9363194" imgH="1723999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274445"/>
                        <a:ext cx="9078913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215106" y="3814465"/>
            <a:ext cx="8713788" cy="36576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3296"/>
                </a:solidFill>
                <a:latin typeface="Cambria" pitchFamily="18" charset="0"/>
                <a:cs typeface="Arial" pitchFamily="34" charset="0"/>
              </a:rPr>
              <a:t>Общая потребность в специалистах возрастной категории до 35 лет до 2020 г. составляет 2 700 чел., в том числе: инженерно-технических работников – 900 чел., рабочих – 1800 чел.</a:t>
            </a:r>
          </a:p>
        </p:txBody>
      </p:sp>
    </p:spTree>
    <p:extLst>
      <p:ext uri="{BB962C8B-B14F-4D97-AF65-F5344CB8AC3E}">
        <p14:creationId xmlns:p14="http://schemas.microsoft.com/office/powerpoint/2010/main" val="282402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978"/>
            <a:ext cx="9144000" cy="53201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496" y="183168"/>
            <a:ext cx="5746537" cy="157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spcCol="0" rtlCol="0" anchor="ctr"/>
          <a:lstStyle/>
          <a:p>
            <a:r>
              <a:rPr lang="ru-RU" sz="1300" b="1" dirty="0" smtClean="0">
                <a:latin typeface="Arial Black" pitchFamily="34" charset="0"/>
                <a:ea typeface="Cambria Math" pitchFamily="18" charset="0"/>
              </a:rPr>
              <a:t>                 ЗАРАБОТНАЯ ПЛАТА</a:t>
            </a:r>
            <a:endParaRPr lang="ru-RU" sz="1300" b="1" dirty="0">
              <a:latin typeface="Arial Black" pitchFamily="34" charset="0"/>
              <a:ea typeface="Cambria Math" pitchFamily="18" charset="0"/>
            </a:endParaRPr>
          </a:p>
        </p:txBody>
      </p:sp>
      <p:graphicFrame>
        <p:nvGraphicFramePr>
          <p:cNvPr id="8" name="Диаграмма 4"/>
          <p:cNvGraphicFramePr>
            <a:graphicFrameLocks/>
          </p:cNvGraphicFramePr>
          <p:nvPr>
            <p:extLst/>
          </p:nvPr>
        </p:nvGraphicFramePr>
        <p:xfrm>
          <a:off x="164448" y="1402377"/>
          <a:ext cx="8660016" cy="2869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75841" y="1282604"/>
            <a:ext cx="739775" cy="261610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3296"/>
                </a:solidFill>
                <a:latin typeface="Arial" pitchFamily="34" charset="0"/>
                <a:cs typeface="+mn-cs"/>
              </a:rPr>
              <a:t>тыс. руб.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25158" y="1400805"/>
            <a:ext cx="1787549" cy="2758811"/>
          </a:xfrm>
          <a:prstGeom prst="rect">
            <a:avLst/>
          </a:prstGeom>
          <a:noFill/>
          <a:ln w="44450"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"/>
          <p:cNvSpPr txBox="1"/>
          <p:nvPr/>
        </p:nvSpPr>
        <p:spPr>
          <a:xfrm rot="20123688">
            <a:off x="5718814" y="1394240"/>
            <a:ext cx="914400" cy="3141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CC00"/>
                </a:solidFill>
              </a:rPr>
              <a:t>+</a:t>
            </a:r>
            <a:r>
              <a:rPr lang="ru-RU" sz="1600" b="1" dirty="0">
                <a:solidFill>
                  <a:srgbClr val="00CC00"/>
                </a:solidFill>
              </a:rPr>
              <a:t>3</a:t>
            </a:r>
            <a:r>
              <a:rPr lang="ru-RU" sz="1600" b="1" dirty="0" smtClean="0">
                <a:solidFill>
                  <a:srgbClr val="00CC00"/>
                </a:solidFill>
              </a:rPr>
              <a:t>7,1%</a:t>
            </a:r>
            <a:endParaRPr lang="ru-RU" sz="1600" b="1" dirty="0">
              <a:solidFill>
                <a:srgbClr val="00CC00"/>
              </a:solidFill>
            </a:endParaRPr>
          </a:p>
        </p:txBody>
      </p:sp>
      <p:sp>
        <p:nvSpPr>
          <p:cNvPr id="12" name="TextBox 1"/>
          <p:cNvSpPr txBox="1"/>
          <p:nvPr/>
        </p:nvSpPr>
        <p:spPr>
          <a:xfrm rot="20123688">
            <a:off x="6612589" y="1394240"/>
            <a:ext cx="914400" cy="3141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CC00"/>
                </a:solidFill>
              </a:rPr>
              <a:t>+42,6%</a:t>
            </a:r>
            <a:endParaRPr lang="ru-RU" sz="1600" b="1" dirty="0">
              <a:solidFill>
                <a:srgbClr val="00CC00"/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 rot="20123688">
            <a:off x="7574743" y="1243756"/>
            <a:ext cx="914400" cy="3141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CC00"/>
                </a:solidFill>
              </a:rPr>
              <a:t>+5%</a:t>
            </a:r>
            <a:endParaRPr lang="ru-RU" sz="1600" b="1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3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1317" y="37864"/>
            <a:ext cx="7429552" cy="3750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400">
              <a:lnSpc>
                <a:spcPct val="85000"/>
              </a:lnSpc>
              <a:defRPr/>
            </a:pPr>
            <a:r>
              <a:rPr lang="ru-RU" sz="1600" b="1" dirty="0">
                <a:solidFill>
                  <a:prstClr val="black"/>
                </a:solidFill>
                <a:latin typeface="Arial Black" pitchFamily="34" charset="0"/>
              </a:rPr>
              <a:t>ПРИБОРЫ </a:t>
            </a:r>
            <a:r>
              <a:rPr lang="ru-RU" sz="1600" b="1" dirty="0" smtClean="0">
                <a:solidFill>
                  <a:prstClr val="black"/>
                </a:solidFill>
                <a:latin typeface="Arial Black" pitchFamily="34" charset="0"/>
              </a:rPr>
              <a:t>«ИСТОКА» </a:t>
            </a:r>
            <a:r>
              <a:rPr lang="ru-RU" sz="1600" b="1" dirty="0">
                <a:solidFill>
                  <a:prstClr val="black"/>
                </a:solidFill>
                <a:latin typeface="Arial Black" pitchFamily="34" charset="0"/>
              </a:rPr>
              <a:t>ОБЕСПЕЧИЛИ</a:t>
            </a:r>
          </a:p>
        </p:txBody>
      </p:sp>
      <p:pic>
        <p:nvPicPr>
          <p:cNvPr id="14340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71437"/>
            <a:ext cx="10842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90825" y="481489"/>
          <a:ext cx="3565525" cy="4620006"/>
        </p:xfrm>
        <a:graphic>
          <a:graphicData uri="http://schemas.openxmlformats.org/drawingml/2006/table">
            <a:tbl>
              <a:tblPr/>
              <a:tblGrid>
                <a:gridCol w="3565525"/>
              </a:tblGrid>
              <a:tr h="8229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Запуск первого искусственного спутника Земли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1148" marB="411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Первый пилотируемый полет человека в Космос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1148" marB="411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Мягкую посадку спускаемых аппаратов на поверхность Луны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1148" marB="411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24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Радиолокационное исследование поверхности Венеры и Марса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1148" marB="411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7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Стыковку пилотируемых космических аппаратов по программе «Союз-Аполлон»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1148" marB="411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3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368618"/>
            <a:ext cx="2279650" cy="168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148844"/>
            <a:ext cx="2252662" cy="271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412913"/>
            <a:ext cx="2578100" cy="15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11" y="3306128"/>
            <a:ext cx="257016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1923097"/>
            <a:ext cx="1068388" cy="138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36" y="1923097"/>
            <a:ext cx="1438275" cy="138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0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4" descr="C:\Users\scherbakov\Desktop\fe79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64" y="4127659"/>
            <a:ext cx="14398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7982" y="58900"/>
            <a:ext cx="7429552" cy="3750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400">
              <a:lnSpc>
                <a:spcPct val="85000"/>
              </a:lnSpc>
              <a:defRPr/>
            </a:pPr>
            <a:r>
              <a:rPr lang="ru-RU" sz="1600" b="1" dirty="0">
                <a:solidFill>
                  <a:prstClr val="black"/>
                </a:solidFill>
                <a:latin typeface="Arial Black" pitchFamily="34" charset="0"/>
              </a:rPr>
              <a:t>ПРИБОРЫ «ИСТОКА» ОБЕСПЕЧИЛИ</a:t>
            </a:r>
          </a:p>
        </p:txBody>
      </p:sp>
      <p:pic>
        <p:nvPicPr>
          <p:cNvPr id="15365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71437"/>
            <a:ext cx="10842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627313" y="515779"/>
          <a:ext cx="3384550" cy="5975604"/>
        </p:xfrm>
        <a:graphic>
          <a:graphicData uri="http://schemas.openxmlformats.org/drawingml/2006/table">
            <a:tbl>
              <a:tblPr/>
              <a:tblGrid>
                <a:gridCol w="3384550"/>
              </a:tblGrid>
              <a:tr h="13853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Создание первого отечественного телевизионного приемника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 системы спутникового телевещания в СССР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1148" marB="411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24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Создание радиолокационных средств зенитно-ракетных комплексов ПВО С-25, С-75,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С-125, С-200, «Бук», «Тор»,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С-300, С-400</a:t>
                      </a:r>
                    </a:p>
                  </a:txBody>
                  <a:tcPr marT="41148" marB="411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24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Создание современных систем связи и радиолокационных средств космического, авиационного, наземного и корабельного базирования</a:t>
                      </a:r>
                    </a:p>
                  </a:txBody>
                  <a:tcPr marT="41148" marB="411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53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Создание и функционирование глобальной навигационной спутниковой системы ГЛОНАСС</a:t>
                      </a:r>
                    </a:p>
                  </a:txBody>
                  <a:tcPr marT="41148" marB="411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37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6" y="321469"/>
            <a:ext cx="1624013" cy="116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640206"/>
            <a:ext cx="2528888" cy="158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3443291"/>
            <a:ext cx="2441575" cy="146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98" y="1145859"/>
            <a:ext cx="1935163" cy="11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48" y="3071818"/>
            <a:ext cx="1649413" cy="100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1923098"/>
            <a:ext cx="1701800" cy="114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5" y="498643"/>
            <a:ext cx="1785937" cy="84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86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505779"/>
            <a:ext cx="1042988" cy="70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7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8" y="4071938"/>
            <a:ext cx="1395412" cy="104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8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32" y="2971801"/>
            <a:ext cx="134143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9" name="Picture 18" descr="C:\Users\scherbakov\Desktop\Copy-of-tochka-u_5[1][1]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7" y="2214564"/>
            <a:ext cx="1150937" cy="87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0" name="Picture 3" descr="Атомные подводные лодки проекта 955 «Борей»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335882"/>
            <a:ext cx="965200" cy="58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61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978"/>
            <a:ext cx="9144000" cy="53201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96625" y="4795465"/>
            <a:ext cx="157437" cy="309519"/>
          </a:xfrm>
          <a:prstGeom prst="rect">
            <a:avLst/>
          </a:prstGeom>
        </p:spPr>
        <p:txBody>
          <a:bodyPr wrap="none" lIns="77925" tIns="38963" rIns="77925" bIns="38963">
            <a:spAutoFit/>
          </a:bodyPr>
          <a:lstStyle/>
          <a:p>
            <a:endParaRPr lang="ru-RU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2564831"/>
              </p:ext>
            </p:extLst>
          </p:nvPr>
        </p:nvGraphicFramePr>
        <p:xfrm>
          <a:off x="385012" y="895858"/>
          <a:ext cx="8157641" cy="3334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497" y="183168"/>
            <a:ext cx="5714141" cy="157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spcCol="0" rtlCol="0" anchor="ctr"/>
          <a:lstStyle/>
          <a:p>
            <a:pPr algn="ctr"/>
            <a:r>
              <a:rPr lang="ru-RU" sz="1400" b="1" dirty="0" smtClean="0">
                <a:latin typeface="Arial Black" pitchFamily="34" charset="0"/>
                <a:ea typeface="Cambria Math" pitchFamily="18" charset="0"/>
              </a:rPr>
              <a:t>РОЛЬ И МЕСТО НПП «ИСТОК»</a:t>
            </a:r>
            <a:endParaRPr lang="ru-RU" sz="1400" b="1" dirty="0">
              <a:latin typeface="Arial Black" pitchFamily="34" charset="0"/>
              <a:ea typeface="Cambria Math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2028" y="4403585"/>
            <a:ext cx="703667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Формирование (2017) на базе «Истока» </a:t>
            </a:r>
            <a:r>
              <a:rPr lang="ru-RU" b="1" i="1" dirty="0">
                <a:solidFill>
                  <a:srgbClr val="FF0000"/>
                </a:solidFill>
              </a:rPr>
              <a:t>Н</a:t>
            </a:r>
            <a:r>
              <a:rPr lang="ru-RU" b="1" i="1" dirty="0" smtClean="0">
                <a:solidFill>
                  <a:srgbClr val="FF0000"/>
                </a:solidFill>
              </a:rPr>
              <a:t>ационального центра СВЧ электроники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32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978"/>
            <a:ext cx="9144000" cy="53201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496" y="183168"/>
            <a:ext cx="5746537" cy="157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spcCol="0" rtlCol="0" anchor="ctr"/>
          <a:lstStyle/>
          <a:p>
            <a:r>
              <a:rPr lang="ru-RU" sz="1300" b="1" dirty="0" smtClean="0">
                <a:latin typeface="Arial Black" pitchFamily="34" charset="0"/>
                <a:ea typeface="Cambria Math" pitchFamily="18" charset="0"/>
              </a:rPr>
              <a:t>                 КАДРЫ</a:t>
            </a:r>
            <a:endParaRPr lang="ru-RU" sz="1300" b="1" dirty="0">
              <a:latin typeface="Arial Black" pitchFamily="34" charset="0"/>
              <a:ea typeface="Cambria Math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34160" y="550734"/>
            <a:ext cx="5167745" cy="32701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2700" dirty="0">
                <a:solidFill>
                  <a:srgbClr val="002060"/>
                </a:solidFill>
                <a:latin typeface="Cambria" pitchFamily="18" charset="0"/>
              </a:rPr>
              <a:t>"Вы можете забрать мои заводы, мои деньги, сжечь мои здания, но оставьте мне моих людей, и, прежде чем Вы опомнитесь, я всё восстановлю и опять буду впереди Вас... " . </a:t>
            </a:r>
          </a:p>
          <a:p>
            <a:endParaRPr lang="ru-RU" sz="2300" dirty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ru-RU" sz="2300" dirty="0">
                <a:solidFill>
                  <a:srgbClr val="002060"/>
                </a:solidFill>
                <a:latin typeface="Cambria" pitchFamily="18" charset="0"/>
              </a:rPr>
              <a:t>Генри Форд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24" y="550731"/>
            <a:ext cx="3080767" cy="422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4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pac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pact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6471</TotalTime>
  <Words>1006</Words>
  <Application>Microsoft Office PowerPoint</Application>
  <PresentationFormat>Экран (16:9)</PresentationFormat>
  <Paragraphs>255</Paragraphs>
  <Slides>21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Office Theme</vt:lpstr>
      <vt:lpstr>Тема Office</vt:lpstr>
      <vt:lpstr>1_Тема Office</vt:lpstr>
      <vt:lpstr>2_Тема Office</vt:lpstr>
      <vt:lpstr>4_Тема Office</vt:lpstr>
      <vt:lpstr>1_Default Design</vt:lpstr>
      <vt:lpstr>Диаграмма Microsoft Excel</vt:lpstr>
      <vt:lpstr>Лист</vt:lpstr>
      <vt:lpstr> Опыт АО «НПП «Исток» им. А.И. Шокина» в вопросах подготовки кадров для предприятия    Заместитель директора по научной работе д.ф.-м.н, Панас Андрей Иванович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Акционерное общество  «Научно производственное предприятие «Исток»  им. А.И.Шокина» (АО «НПП «Исток» им. Шокина»)  141190, Московская обл., г. Фрязино,  ул. Вокзальная, 2а  тел.: +7 (495) 465-86-31 факс: +7 (495) 465-86-86 e-mail: info@istokmw.ru www.istokmw.ru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Трофимов Д.С.</dc:creator>
  <cp:lastModifiedBy>Панас А.И.</cp:lastModifiedBy>
  <cp:revision>169</cp:revision>
  <cp:lastPrinted>2016-02-25T08:37:34Z</cp:lastPrinted>
  <dcterms:created xsi:type="dcterms:W3CDTF">2015-05-06T08:20:07Z</dcterms:created>
  <dcterms:modified xsi:type="dcterms:W3CDTF">2017-11-20T12:25:24Z</dcterms:modified>
</cp:coreProperties>
</file>